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80" r:id="rId3"/>
    <p:sldId id="2623" r:id="rId4"/>
    <p:sldId id="2668" r:id="rId5"/>
    <p:sldId id="2646" r:id="rId6"/>
    <p:sldId id="2622" r:id="rId7"/>
    <p:sldId id="2621" r:id="rId8"/>
    <p:sldId id="2651" r:id="rId9"/>
    <p:sldId id="2655" r:id="rId10"/>
    <p:sldId id="2647" r:id="rId11"/>
    <p:sldId id="2681" r:id="rId12"/>
    <p:sldId id="2679" r:id="rId13"/>
    <p:sldId id="2675" r:id="rId14"/>
    <p:sldId id="2676" r:id="rId15"/>
    <p:sldId id="2627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dim Dianov" initials="VD" lastIdx="0" clrIdx="0">
    <p:extLst>
      <p:ext uri="{19B8F6BF-5375-455C-9EA6-DF929625EA0E}">
        <p15:presenceInfo xmlns:p15="http://schemas.microsoft.com/office/powerpoint/2012/main" userId="c0e40506cef35c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E45"/>
    <a:srgbClr val="E38100"/>
    <a:srgbClr val="D9D9D9"/>
    <a:srgbClr val="5F5F5F"/>
    <a:srgbClr val="CF6515"/>
    <a:srgbClr val="E0990A"/>
    <a:srgbClr val="EB8600"/>
    <a:srgbClr val="F1AB4F"/>
    <a:srgbClr val="FFC000"/>
    <a:srgbClr val="FEA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95" autoAdjust="0"/>
    <p:restoredTop sz="95768" autoAdjust="0"/>
  </p:normalViewPr>
  <p:slideViewPr>
    <p:cSldViewPr snapToObjects="1">
      <p:cViewPr>
        <p:scale>
          <a:sx n="40" d="100"/>
          <a:sy n="40" d="100"/>
        </p:scale>
        <p:origin x="1240" y="624"/>
      </p:cViewPr>
      <p:guideLst/>
    </p:cSldViewPr>
  </p:slideViewPr>
  <p:outlineViewPr>
    <p:cViewPr>
      <p:scale>
        <a:sx n="33" d="100"/>
        <a:sy n="33" d="100"/>
      </p:scale>
      <p:origin x="0" y="-27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Objects="1" showGuides="1">
      <p:cViewPr varScale="1">
        <p:scale>
          <a:sx n="87" d="100"/>
          <a:sy n="87" d="100"/>
        </p:scale>
        <p:origin x="298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5831215542501"/>
          <c:y val="5.7310090834988836E-2"/>
          <c:w val="0.62462777601583075"/>
          <c:h val="0.958770979727835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F8E-4512-9BDB-68A7262A2BA5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8E-4512-9BDB-68A7262A2BA5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57-4CB0-9595-A93E869E2684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57-4CB0-9595-A93E869E268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0.97499999999999998</c:v>
                </c:pt>
                <c:pt idx="1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3D-47BE-ACAC-60040F313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2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7A611-2048-4605-8D03-E3095CC75915}" type="datetimeFigureOut">
              <a:rPr lang="ru-RU" smtClean="0"/>
              <a:pPr/>
              <a:t>05.10.18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5B5DF-ECC1-4884-9553-BC4B4E4A44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55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065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05D69-4E38-4306-8B46-6C8ED9B922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4377650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92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95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FCAA07-A316-4897-AD42-E2362CAD7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63813" y="5081587"/>
            <a:ext cx="3605212" cy="3605213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F655E40-DEB9-4FA8-ABD9-12274667A5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8751" y="5081587"/>
            <a:ext cx="3605212" cy="3605213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4540C03-511B-4710-BB22-AC64F3BD95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93688" y="5081587"/>
            <a:ext cx="3605212" cy="3605213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D133446-20BC-408F-8DED-5EE1FB7326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8624" y="5081587"/>
            <a:ext cx="3605212" cy="3605213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80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B31201D-AFA5-4474-853E-008A65ED7D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63813" y="5081587"/>
            <a:ext cx="3605212" cy="36052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68E348C-8D64-4E35-A543-4AD21BA0C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8751" y="5081587"/>
            <a:ext cx="3605212" cy="36052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F7C9EAC-2B16-4F0D-9551-BBF814C44C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93688" y="5081587"/>
            <a:ext cx="3605212" cy="36052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740C222-8970-4D51-98A7-DEE4565B6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8624" y="5081587"/>
            <a:ext cx="3605212" cy="36052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02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7F9592-EA52-4EF3-B7CB-AD5F4AB247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63812" y="5081587"/>
            <a:ext cx="5246687" cy="621067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792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035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97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053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525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246943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182E652F-2E5F-4342-9B08-3310B7B46D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99738" y="5221288"/>
            <a:ext cx="3195637" cy="3197225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88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680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2357D50-8B05-4939-83D4-F2303C788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99738" y="6324600"/>
            <a:ext cx="3195637" cy="3197225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35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398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E2DF662-A7A8-4FC3-81AB-CFA86148C1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485646" y="4257002"/>
            <a:ext cx="4712930" cy="471527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589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3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C728754-1012-412F-A391-FAAD5818DF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4226" y="2362200"/>
            <a:ext cx="10128466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FFE5FC0-9F74-4D56-A275-5D8D47B382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24593" y="6781800"/>
            <a:ext cx="5058098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DA03B91-B575-4491-A0B9-7B97E05EF2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94961" y="2362200"/>
            <a:ext cx="5058098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0B9255BF-8934-4D2A-8E1F-43AC55728F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253058" y="6781800"/>
            <a:ext cx="5070367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75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BA47D656-FB75-4B74-A226-1ADBFC3FA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323" y="2362200"/>
            <a:ext cx="5058098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6D7ABCA6-7BC3-4F86-8898-02755E1C42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70421" y="2362200"/>
            <a:ext cx="5058098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F475CA1F-625C-46D2-8EDE-23516CC64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289866" y="6781800"/>
            <a:ext cx="5058098" cy="4419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390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47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9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039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224472-6494-4CC3-BEE9-6D60E0ED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350625" cy="755117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2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45C8B-3D04-4D89-AF3F-04D4B9EF51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17225" y="-17206"/>
            <a:ext cx="13560425" cy="7256206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7679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E48605-4647-4D74-A898-8747E89C1B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88826" y="0"/>
            <a:ext cx="12188824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124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E5FFA6-3000-4062-B8CD-D048C67ED5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113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611772-A3D4-42C6-945C-BE01FEED2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17202" y="3606521"/>
            <a:ext cx="8094318" cy="456331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723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2F374F-3EB7-43B1-9DB1-3CFA12E6D4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2094825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2309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545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156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6AB85-956E-4BAE-932D-EE3E9D9CC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9025" y="2514600"/>
            <a:ext cx="8229600" cy="82296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774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0516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01B8C-42B3-4E63-94AE-D0AF53CA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0225" y="0"/>
            <a:ext cx="7772400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2B31D6-D8C2-4E45-9613-A5C0DC530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78025" y="4800600"/>
            <a:ext cx="5105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2EF1D7D-4641-49EF-B6B5-6F03FB815E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3425" y="4800600"/>
            <a:ext cx="5105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B4A6D25-4EE2-4B58-B738-8BD6AD8C99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88825" y="4800600"/>
            <a:ext cx="5105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D242F0F-4BEF-4595-8846-C161AAD37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294225" y="4800600"/>
            <a:ext cx="5105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83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3849E0-6A1C-4BCD-9DB8-4096C43618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503983"/>
            <a:ext cx="13560425" cy="721201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360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579922-EAE6-423D-8E96-C57251CF58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953000"/>
            <a:ext cx="24377650" cy="67818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1905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531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929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530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345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1077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6820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6480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66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89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4820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4694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200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134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491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986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7275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442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6261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5590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5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38D55-70D4-4D3C-968C-869A3C0DB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598025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13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301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0877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1281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21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6722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4290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31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0221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2764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68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93B97-0FBC-4C7C-A9CB-ED414789A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4377650" cy="5943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4866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6135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5222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2372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8627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8242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8681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80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E79B40-58AC-4C5D-8621-4A1308B9F7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76450" y="0"/>
            <a:ext cx="9598025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91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8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1C4EF4-80BB-4146-A97A-0B002705261F}"/>
              </a:ext>
            </a:extLst>
          </p:cNvPr>
          <p:cNvSpPr txBox="1"/>
          <p:nvPr userDrawn="1"/>
        </p:nvSpPr>
        <p:spPr>
          <a:xfrm>
            <a:off x="606425" y="127824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>
                <a:solidFill>
                  <a:schemeClr val="tx2"/>
                </a:solidFill>
                <a:latin typeface="Montserrat SemiBold" panose="00000700000000000000" pitchFamily="50" charset="-52"/>
              </a:rPr>
              <a:t>Business </a:t>
            </a:r>
            <a:r>
              <a:rPr lang="en-US" sz="2000" spc="300">
                <a:solidFill>
                  <a:schemeClr val="tx2"/>
                </a:solidFill>
                <a:latin typeface="Montserrat" panose="00000500000000000000" pitchFamily="50" charset="-52"/>
              </a:rPr>
              <a:t>Powerpoint Template</a:t>
            </a:r>
            <a:endParaRPr lang="ru-RU" sz="2000" spc="300">
              <a:solidFill>
                <a:schemeClr val="tx2"/>
              </a:solidFill>
              <a:latin typeface="Montserrat" panose="000005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06E7-A02F-4F8B-B1FA-044EBB475CD6}"/>
              </a:ext>
            </a:extLst>
          </p:cNvPr>
          <p:cNvSpPr txBox="1"/>
          <p:nvPr userDrawn="1"/>
        </p:nvSpPr>
        <p:spPr>
          <a:xfrm>
            <a:off x="15998825" y="127824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>
                <a:solidFill>
                  <a:schemeClr val="tx2"/>
                </a:solidFill>
                <a:latin typeface="Montserrat SemiBold" panose="00000700000000000000" pitchFamily="50" charset="-52"/>
              </a:rPr>
              <a:t>0</a:t>
            </a:r>
            <a:fld id="{CA10BF32-9752-469F-AACA-BB5F73857290}" type="slidenum">
              <a:rPr lang="en-US" sz="2000" spc="300" smtClean="0">
                <a:solidFill>
                  <a:schemeClr val="tx2"/>
                </a:solidFill>
                <a:latin typeface="Montserrat SemiBold" panose="00000700000000000000" pitchFamily="50" charset="-52"/>
              </a:rPr>
              <a:t>‹#›</a:t>
            </a:fld>
            <a:endParaRPr lang="ru-RU" sz="2000" spc="30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B06AC-CE2C-41E0-B67D-3F5CDDBBF051}"/>
              </a:ext>
            </a:extLst>
          </p:cNvPr>
          <p:cNvSpPr txBox="1"/>
          <p:nvPr userDrawn="1"/>
        </p:nvSpPr>
        <p:spPr>
          <a:xfrm>
            <a:off x="577850" y="475861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0">
                <a:solidFill>
                  <a:schemeClr val="tx2"/>
                </a:solidFill>
                <a:latin typeface="LineAwesome" panose="02000603000000000000" pitchFamily="2" charset="0"/>
              </a:rPr>
              <a:t></a:t>
            </a:r>
            <a:endParaRPr lang="ru-RU" sz="5000" spc="30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  <p:sldLayoutId id="2147484171" r:id="rId16"/>
    <p:sldLayoutId id="2147484172" r:id="rId17"/>
    <p:sldLayoutId id="2147484173" r:id="rId18"/>
    <p:sldLayoutId id="2147484174" r:id="rId19"/>
    <p:sldLayoutId id="2147484175" r:id="rId20"/>
    <p:sldLayoutId id="2147484176" r:id="rId21"/>
    <p:sldLayoutId id="2147484177" r:id="rId22"/>
    <p:sldLayoutId id="2147484178" r:id="rId23"/>
    <p:sldLayoutId id="2147484179" r:id="rId24"/>
    <p:sldLayoutId id="2147484180" r:id="rId25"/>
    <p:sldLayoutId id="2147484181" r:id="rId26"/>
    <p:sldLayoutId id="2147484182" r:id="rId27"/>
    <p:sldLayoutId id="2147484183" r:id="rId28"/>
    <p:sldLayoutId id="2147484184" r:id="rId29"/>
    <p:sldLayoutId id="2147484185" r:id="rId30"/>
    <p:sldLayoutId id="2147484186" r:id="rId31"/>
    <p:sldLayoutId id="2147484187" r:id="rId32"/>
    <p:sldLayoutId id="2147484188" r:id="rId33"/>
    <p:sldLayoutId id="2147484189" r:id="rId34"/>
    <p:sldLayoutId id="2147484190" r:id="rId35"/>
    <p:sldLayoutId id="2147484191" r:id="rId36"/>
    <p:sldLayoutId id="2147484192" r:id="rId37"/>
    <p:sldLayoutId id="2147484193" r:id="rId38"/>
    <p:sldLayoutId id="2147484194" r:id="rId39"/>
    <p:sldLayoutId id="2147484195" r:id="rId40"/>
    <p:sldLayoutId id="2147484196" r:id="rId41"/>
    <p:sldLayoutId id="2147484197" r:id="rId42"/>
    <p:sldLayoutId id="2147484198" r:id="rId43"/>
    <p:sldLayoutId id="2147484199" r:id="rId44"/>
    <p:sldLayoutId id="2147484200" r:id="rId45"/>
    <p:sldLayoutId id="2147484201" r:id="rId46"/>
    <p:sldLayoutId id="2147484202" r:id="rId47"/>
    <p:sldLayoutId id="2147484203" r:id="rId48"/>
    <p:sldLayoutId id="2147484204" r:id="rId49"/>
    <p:sldLayoutId id="2147484205" r:id="rId50"/>
    <p:sldLayoutId id="2147484206" r:id="rId51"/>
    <p:sldLayoutId id="2147484207" r:id="rId52"/>
    <p:sldLayoutId id="2147484208" r:id="rId53"/>
    <p:sldLayoutId id="2147484209" r:id="rId54"/>
    <p:sldLayoutId id="2147484210" r:id="rId55"/>
    <p:sldLayoutId id="2147484211" r:id="rId56"/>
    <p:sldLayoutId id="2147484212" r:id="rId57"/>
    <p:sldLayoutId id="2147484213" r:id="rId58"/>
    <p:sldLayoutId id="2147484214" r:id="rId59"/>
    <p:sldLayoutId id="2147484215" r:id="rId60"/>
    <p:sldLayoutId id="2147484216" r:id="rId61"/>
    <p:sldLayoutId id="2147484217" r:id="rId62"/>
    <p:sldLayoutId id="2147484218" r:id="rId63"/>
    <p:sldLayoutId id="2147484219" r:id="rId64"/>
    <p:sldLayoutId id="2147484220" r:id="rId65"/>
    <p:sldLayoutId id="2147484221" r:id="rId66"/>
    <p:sldLayoutId id="2147484222" r:id="rId67"/>
    <p:sldLayoutId id="2147484223" r:id="rId68"/>
    <p:sldLayoutId id="2147484224" r:id="rId69"/>
    <p:sldLayoutId id="2147484225" r:id="rId70"/>
    <p:sldLayoutId id="2147484226" r:id="rId71"/>
    <p:sldLayoutId id="2147484227" r:id="rId72"/>
    <p:sldLayoutId id="2147484228" r:id="rId73"/>
    <p:sldLayoutId id="2147484229" r:id="rId74"/>
    <p:sldLayoutId id="2147484230" r:id="rId75"/>
    <p:sldLayoutId id="2147484231" r:id="rId76"/>
  </p:sldLayoutIdLst>
  <p:hf sldNum="0"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linkcoin.pr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hyperlink" Target="https://linkcoin.pr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6B95818-9AC2-4031-AE53-D531004BC3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r="19882"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DCBE27-7562-4C3B-AA0F-65BB78B1BA3B}"/>
              </a:ext>
            </a:extLst>
          </p:cNvPr>
          <p:cNvSpPr/>
          <p:nvPr/>
        </p:nvSpPr>
        <p:spPr>
          <a:xfrm>
            <a:off x="0" y="0"/>
            <a:ext cx="24377650" cy="1371242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719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647E3-569D-479B-B2E2-AE3FC9B9E88D}"/>
              </a:ext>
            </a:extLst>
          </p:cNvPr>
          <p:cNvSpPr/>
          <p:nvPr/>
        </p:nvSpPr>
        <p:spPr>
          <a:xfrm>
            <a:off x="0" y="3572"/>
            <a:ext cx="24377650" cy="13712428"/>
          </a:xfrm>
          <a:prstGeom prst="rect">
            <a:avLst/>
          </a:prstGeom>
          <a:solidFill>
            <a:srgbClr val="00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AB100-797D-4A6D-AA04-848431C62ED7}"/>
              </a:ext>
            </a:extLst>
          </p:cNvPr>
          <p:cNvGrpSpPr/>
          <p:nvPr/>
        </p:nvGrpSpPr>
        <p:grpSpPr>
          <a:xfrm>
            <a:off x="0" y="874386"/>
            <a:ext cx="24377650" cy="11622413"/>
            <a:chOff x="0" y="585083"/>
            <a:chExt cx="12192000" cy="5812720"/>
          </a:xfrm>
        </p:grpSpPr>
        <p:sp>
          <p:nvSpPr>
            <p:cNvPr id="8" name="Ромб 7"/>
            <p:cNvSpPr/>
            <p:nvPr/>
          </p:nvSpPr>
          <p:spPr>
            <a:xfrm>
              <a:off x="3203768" y="605095"/>
              <a:ext cx="5784463" cy="5784463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198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8571" y="2636595"/>
              <a:ext cx="4063866" cy="354035"/>
            </a:xfrm>
            <a:prstGeom prst="rect">
              <a:avLst/>
            </a:prstGeom>
            <a:noFill/>
            <a:effectLst>
              <a:outerShdw blurRad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spc="600" dirty="0">
                  <a:solidFill>
                    <a:srgbClr val="393E46"/>
                  </a:solidFill>
                </a:rPr>
                <a:t>Decentralized Wall Street</a:t>
              </a:r>
              <a:endParaRPr lang="ru-RU" sz="4000" b="1" spc="600" dirty="0">
                <a:solidFill>
                  <a:srgbClr val="393E4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0300" y="4193416"/>
              <a:ext cx="918086" cy="2308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spc="600" dirty="0">
                  <a:solidFill>
                    <a:srgbClr val="393E46"/>
                  </a:solidFill>
                  <a:latin typeface="Montserrat" panose="00000500000000000000" pitchFamily="50" charset="0"/>
                </a:rPr>
                <a:t>2018</a:t>
              </a:r>
              <a:endParaRPr lang="ru-RU" sz="2399" spc="600" dirty="0">
                <a:solidFill>
                  <a:srgbClr val="393E46"/>
                </a:solidFill>
                <a:latin typeface="Raleway" panose="020B0803030101060003" pitchFamily="34" charset="-5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14055" y="4193416"/>
              <a:ext cx="921244" cy="2308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spc="600" dirty="0">
                  <a:solidFill>
                    <a:srgbClr val="393E46"/>
                  </a:solidFill>
                  <a:latin typeface="Montserrat" panose="00000500000000000000" pitchFamily="50" charset="0"/>
                </a:rPr>
                <a:t>2019</a:t>
              </a:r>
              <a:endParaRPr lang="ru-RU" sz="2399" spc="600" dirty="0">
                <a:solidFill>
                  <a:srgbClr val="393E46"/>
                </a:solidFill>
                <a:latin typeface="Raleway" panose="020B0803030101060003" pitchFamily="34" charset="-52"/>
              </a:endParaRPr>
            </a:p>
          </p:txBody>
        </p:sp>
        <p:sp>
          <p:nvSpPr>
            <p:cNvPr id="9" name="Овал 8"/>
            <p:cNvSpPr/>
            <p:nvPr/>
          </p:nvSpPr>
          <p:spPr>
            <a:xfrm>
              <a:off x="3191991" y="585083"/>
              <a:ext cx="5837026" cy="58127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198" dirty="0"/>
            </a:p>
          </p:txBody>
        </p:sp>
        <p:cxnSp>
          <p:nvCxnSpPr>
            <p:cNvPr id="11" name="Прямая соединительная линия 10"/>
            <p:cNvCxnSpPr>
              <a:cxnSpLocks/>
              <a:stCxn id="8" idx="3"/>
            </p:cNvCxnSpPr>
            <p:nvPr/>
          </p:nvCxnSpPr>
          <p:spPr>
            <a:xfrm flipV="1">
              <a:off x="8988231" y="3497326"/>
              <a:ext cx="3203769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>
              <a:cxnSpLocks/>
            </p:cNvCxnSpPr>
            <p:nvPr/>
          </p:nvCxnSpPr>
          <p:spPr>
            <a:xfrm>
              <a:off x="0" y="3497326"/>
              <a:ext cx="370572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cxnSpLocks/>
            </p:cNvCxnSpPr>
            <p:nvPr/>
          </p:nvCxnSpPr>
          <p:spPr>
            <a:xfrm>
              <a:off x="6094420" y="4149318"/>
              <a:ext cx="0" cy="31902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1B4AC-29FF-434B-87AD-2ECE7EE4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25" y="5700712"/>
            <a:ext cx="6829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2655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3A3E4D-DA1F-4809-85E8-174C2A4DA587}"/>
              </a:ext>
            </a:extLst>
          </p:cNvPr>
          <p:cNvSpPr/>
          <p:nvPr/>
        </p:nvSpPr>
        <p:spPr>
          <a:xfrm>
            <a:off x="12168137" y="0"/>
            <a:ext cx="12209513" cy="6858000"/>
          </a:xfrm>
          <a:prstGeom prst="rect">
            <a:avLst/>
          </a:prstGeom>
          <a:solidFill>
            <a:srgbClr val="393E46"/>
          </a:solidFill>
          <a:ln w="22860"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689BD-205A-40F8-8F2F-F25525FB6179}"/>
              </a:ext>
            </a:extLst>
          </p:cNvPr>
          <p:cNvSpPr/>
          <p:nvPr/>
        </p:nvSpPr>
        <p:spPr>
          <a:xfrm>
            <a:off x="0" y="6858000"/>
            <a:ext cx="12209513" cy="6858000"/>
          </a:xfrm>
          <a:prstGeom prst="rect">
            <a:avLst/>
          </a:prstGeom>
          <a:solidFill>
            <a:srgbClr val="393E4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93E4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F7FD4-F20B-4F8D-903C-13722D0D5A16}"/>
              </a:ext>
            </a:extLst>
          </p:cNvPr>
          <p:cNvGrpSpPr/>
          <p:nvPr/>
        </p:nvGrpSpPr>
        <p:grpSpPr>
          <a:xfrm>
            <a:off x="2014414" y="1372006"/>
            <a:ext cx="8915401" cy="3090558"/>
            <a:chOff x="13185364" y="1924020"/>
            <a:chExt cx="8915401" cy="30905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0FD9D-8091-4C55-98E0-24BD5FDEBC15}"/>
                </a:ext>
              </a:extLst>
            </p:cNvPr>
            <p:cNvSpPr txBox="1"/>
            <p:nvPr/>
          </p:nvSpPr>
          <p:spPr>
            <a:xfrm>
              <a:off x="13185364" y="1924020"/>
              <a:ext cx="7010400" cy="80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393E46"/>
                  </a:solidFill>
                </a:rPr>
                <a:t>Advertising</a:t>
              </a:r>
              <a:endParaRPr lang="ru-RU" sz="4000" b="1" dirty="0">
                <a:solidFill>
                  <a:srgbClr val="393E46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8D93A-0F9B-47DE-826E-3FFEC101514C}"/>
                </a:ext>
              </a:extLst>
            </p:cNvPr>
            <p:cNvSpPr txBox="1"/>
            <p:nvPr/>
          </p:nvSpPr>
          <p:spPr>
            <a:xfrm>
              <a:off x="13202201" y="3190232"/>
              <a:ext cx="8898564" cy="1824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zh-CN" sz="4000" dirty="0">
                  <a:solidFill>
                    <a:srgbClr val="393E46"/>
                  </a:solidFill>
                </a:rPr>
                <a:t>Podcast Sponsorship</a:t>
              </a:r>
              <a:endParaRPr lang="en-US" sz="4000" dirty="0">
                <a:solidFill>
                  <a:srgbClr val="393E46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4000" dirty="0">
                  <a:solidFill>
                    <a:srgbClr val="393E46"/>
                  </a:solidFill>
                </a:rPr>
                <a:t>Press Release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79B0C1-86D6-41ED-891B-9D86F811C41F}"/>
              </a:ext>
            </a:extLst>
          </p:cNvPr>
          <p:cNvGrpSpPr/>
          <p:nvPr/>
        </p:nvGrpSpPr>
        <p:grpSpPr>
          <a:xfrm>
            <a:off x="13807589" y="8868717"/>
            <a:ext cx="8915401" cy="3662630"/>
            <a:chOff x="13185364" y="2275277"/>
            <a:chExt cx="8915401" cy="36626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A30807-0E82-41FE-90DC-8BF9A7DF8E82}"/>
                </a:ext>
              </a:extLst>
            </p:cNvPr>
            <p:cNvSpPr txBox="1"/>
            <p:nvPr/>
          </p:nvSpPr>
          <p:spPr>
            <a:xfrm>
              <a:off x="13185364" y="2275277"/>
              <a:ext cx="7010400" cy="80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tx2"/>
                  </a:solidFill>
                </a:rPr>
                <a:t>Digital Marketing</a:t>
              </a:r>
              <a:endParaRPr lang="ru-RU" sz="4000" b="1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58B9B2-C782-4A22-8B39-2D779CEBC8EE}"/>
                </a:ext>
              </a:extLst>
            </p:cNvPr>
            <p:cNvSpPr txBox="1"/>
            <p:nvPr/>
          </p:nvSpPr>
          <p:spPr>
            <a:xfrm>
              <a:off x="13202201" y="3190232"/>
              <a:ext cx="8898564" cy="274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zh-CN" sz="4000" dirty="0">
                  <a:solidFill>
                    <a:schemeClr val="tx2"/>
                  </a:solidFill>
                </a:rPr>
                <a:t>SEM &amp; SEO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4000" dirty="0">
                  <a:solidFill>
                    <a:schemeClr val="tx2"/>
                  </a:solidFill>
                </a:rPr>
                <a:t>Public Relations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4000" dirty="0">
                  <a:solidFill>
                    <a:schemeClr val="tx2"/>
                  </a:solidFill>
                </a:rPr>
                <a:t>Social Media / </a:t>
              </a:r>
              <a:r>
                <a:rPr lang="en-US" altLang="zh-CN" sz="4000" dirty="0">
                  <a:solidFill>
                    <a:schemeClr val="tx2"/>
                  </a:solidFill>
                </a:rPr>
                <a:t>Influencer Marketing</a:t>
              </a:r>
              <a:endParaRPr lang="en-US" sz="4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8C999-7799-4462-986C-2ED3AFA01624}"/>
              </a:ext>
            </a:extLst>
          </p:cNvPr>
          <p:cNvGrpSpPr/>
          <p:nvPr/>
        </p:nvGrpSpPr>
        <p:grpSpPr>
          <a:xfrm>
            <a:off x="13789025" y="1445434"/>
            <a:ext cx="10134599" cy="2745566"/>
            <a:chOff x="13185364" y="1924020"/>
            <a:chExt cx="9191846" cy="263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016E31-CDED-46A4-BB20-C67D320A7387}"/>
                </a:ext>
              </a:extLst>
            </p:cNvPr>
            <p:cNvSpPr txBox="1"/>
            <p:nvPr/>
          </p:nvSpPr>
          <p:spPr>
            <a:xfrm>
              <a:off x="13185364" y="1924020"/>
              <a:ext cx="7010400" cy="77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CA" sz="4000" b="1" dirty="0">
                  <a:solidFill>
                    <a:schemeClr val="bg1"/>
                  </a:solidFill>
                </a:rPr>
                <a:t>Experiential Marketing</a:t>
              </a:r>
              <a:endParaRPr lang="ru-RU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175FDC-A3F0-46E3-804A-788361F9EED5}"/>
                </a:ext>
              </a:extLst>
            </p:cNvPr>
            <p:cNvSpPr txBox="1"/>
            <p:nvPr/>
          </p:nvSpPr>
          <p:spPr>
            <a:xfrm>
              <a:off x="13202201" y="3290106"/>
              <a:ext cx="9175009" cy="127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US" altLang="zh-CN" sz="4000" dirty="0">
                  <a:solidFill>
                    <a:schemeClr val="bg1"/>
                  </a:solidFill>
                </a:rPr>
                <a:t>Seminars at University Campuses/</a:t>
              </a:r>
              <a:br>
                <a:rPr lang="en-US" altLang="zh-CN" sz="4000" dirty="0">
                  <a:solidFill>
                    <a:schemeClr val="bg1"/>
                  </a:solidFill>
                </a:rPr>
              </a:br>
              <a:r>
                <a:rPr lang="en-US" altLang="zh-CN" sz="4000" dirty="0">
                  <a:solidFill>
                    <a:schemeClr val="bg1"/>
                  </a:solidFill>
                </a:rPr>
                <a:t>Community Organizations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E92423-9AB1-4D88-BF0C-ACAA35B21A00}"/>
              </a:ext>
            </a:extLst>
          </p:cNvPr>
          <p:cNvGrpSpPr/>
          <p:nvPr/>
        </p:nvGrpSpPr>
        <p:grpSpPr>
          <a:xfrm>
            <a:off x="1992824" y="8864755"/>
            <a:ext cx="8915401" cy="2789391"/>
            <a:chOff x="13185364" y="1924020"/>
            <a:chExt cx="8915401" cy="278939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965579-C89A-4293-8320-1DCCD984BF99}"/>
                </a:ext>
              </a:extLst>
            </p:cNvPr>
            <p:cNvSpPr txBox="1"/>
            <p:nvPr/>
          </p:nvSpPr>
          <p:spPr>
            <a:xfrm>
              <a:off x="13185364" y="1924020"/>
              <a:ext cx="7010400" cy="80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bg1"/>
                  </a:solidFill>
                </a:rPr>
                <a:t>Sales Promotion</a:t>
              </a:r>
              <a:endParaRPr lang="ru-RU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1F006C-1992-4DC6-B7E1-DA14B7FFBB2D}"/>
                </a:ext>
              </a:extLst>
            </p:cNvPr>
            <p:cNvSpPr txBox="1"/>
            <p:nvPr/>
          </p:nvSpPr>
          <p:spPr>
            <a:xfrm>
              <a:off x="13202201" y="2889065"/>
              <a:ext cx="8898564" cy="1824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zh-CN" sz="4000" dirty="0">
                  <a:solidFill>
                    <a:schemeClr val="bg1"/>
                  </a:solidFill>
                </a:rPr>
                <a:t>Referral Program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zh-CN" sz="4000" dirty="0">
                  <a:solidFill>
                    <a:schemeClr val="bg1"/>
                  </a:solidFill>
                </a:rPr>
                <a:t>Affiliate Marketing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9F8C16-12CA-40BE-91CB-C5B39FC80D70}"/>
              </a:ext>
            </a:extLst>
          </p:cNvPr>
          <p:cNvSpPr txBox="1"/>
          <p:nvPr/>
        </p:nvSpPr>
        <p:spPr>
          <a:xfrm>
            <a:off x="13824426" y="4438471"/>
            <a:ext cx="889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bg1"/>
                </a:solidFill>
              </a:rPr>
              <a:t>Pop-up shops focused on increasing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awareness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95BCD-E633-8546-9AC9-3862112B5DA9}"/>
              </a:ext>
            </a:extLst>
          </p:cNvPr>
          <p:cNvSpPr/>
          <p:nvPr/>
        </p:nvSpPr>
        <p:spPr>
          <a:xfrm>
            <a:off x="8056613" y="6153999"/>
            <a:ext cx="8305800" cy="12803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CA" sz="5000" b="1" dirty="0">
                <a:solidFill>
                  <a:srgbClr val="EB8600"/>
                </a:solidFill>
                <a:latin typeface="Lato Heading"/>
              </a:rPr>
              <a:t>Integrated Marketing Mix</a:t>
            </a:r>
            <a:endParaRPr lang="ru-RU" sz="5000" b="1" dirty="0">
              <a:solidFill>
                <a:srgbClr val="EB8600"/>
              </a:solidFill>
              <a:latin typeface="Lato Heading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E6A7A7-C17A-4904-BF0F-27762814670B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9548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D78D9A4-4D49-497E-8016-E192ED7CB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270253"/>
              </p:ext>
            </p:extLst>
          </p:nvPr>
        </p:nvGraphicFramePr>
        <p:xfrm>
          <a:off x="0" y="3098886"/>
          <a:ext cx="14401800" cy="10175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47226DC-E4DC-46A5-B4B9-524D77FFE3FC}"/>
              </a:ext>
            </a:extLst>
          </p:cNvPr>
          <p:cNvGrpSpPr/>
          <p:nvPr/>
        </p:nvGrpSpPr>
        <p:grpSpPr>
          <a:xfrm>
            <a:off x="11481864" y="7767055"/>
            <a:ext cx="9990643" cy="1932067"/>
            <a:chOff x="11949906" y="6580460"/>
            <a:chExt cx="9990643" cy="19320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CF6192-E2EE-4633-88C4-974ADC1E0E82}"/>
                </a:ext>
              </a:extLst>
            </p:cNvPr>
            <p:cNvGrpSpPr/>
            <p:nvPr/>
          </p:nvGrpSpPr>
          <p:grpSpPr>
            <a:xfrm>
              <a:off x="17733677" y="6580460"/>
              <a:ext cx="4206872" cy="1932067"/>
              <a:chOff x="4517290" y="6290961"/>
              <a:chExt cx="4206872" cy="193206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08CE82-50BC-44C9-BF29-39ACA293B111}"/>
                  </a:ext>
                </a:extLst>
              </p:cNvPr>
              <p:cNvSpPr txBox="1"/>
              <p:nvPr/>
            </p:nvSpPr>
            <p:spPr>
              <a:xfrm>
                <a:off x="4517290" y="6290961"/>
                <a:ext cx="4206872" cy="1011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$2,</a:t>
                </a:r>
                <a:r>
                  <a:rPr lang="en-US" altLang="zh-Han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5</a:t>
                </a:r>
                <a:r>
                  <a:rPr lang="en-U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7</a:t>
                </a:r>
                <a:r>
                  <a:rPr lang="en-US" altLang="zh-Han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6</a:t>
                </a:r>
                <a:r>
                  <a:rPr lang="en-U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,</a:t>
                </a:r>
                <a:r>
                  <a:rPr lang="en-US" altLang="zh-Hans" sz="5000" spc="300" dirty="0">
                    <a:solidFill>
                      <a:srgbClr val="E38100"/>
                    </a:solidFill>
                    <a:latin typeface="Abadi" panose="020B0604020104020204" pitchFamily="34" charset="0"/>
                  </a:rPr>
                  <a:t>400</a:t>
                </a:r>
                <a:endParaRPr lang="ru-RU" sz="5000" spc="300" dirty="0">
                  <a:solidFill>
                    <a:srgbClr val="E38100"/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B36F1A-1444-429E-A8C6-D8CB372FAF8A}"/>
                  </a:ext>
                </a:extLst>
              </p:cNvPr>
              <p:cNvSpPr txBox="1"/>
              <p:nvPr/>
            </p:nvSpPr>
            <p:spPr>
              <a:xfrm>
                <a:off x="4517290" y="7302776"/>
                <a:ext cx="4206872" cy="92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tx2"/>
                    </a:solidFill>
                  </a:rPr>
                  <a:t>Transaction Fee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2A3F83-1FA9-6143-8CED-816634800602}"/>
                </a:ext>
              </a:extLst>
            </p:cNvPr>
            <p:cNvSpPr txBox="1"/>
            <p:nvPr/>
          </p:nvSpPr>
          <p:spPr>
            <a:xfrm>
              <a:off x="11949906" y="6621575"/>
              <a:ext cx="4206872" cy="101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5000" spc="300" dirty="0">
                  <a:solidFill>
                    <a:srgbClr val="E38100"/>
                  </a:solidFill>
                  <a:latin typeface="Abadi" panose="020B0604020104020204" pitchFamily="34" charset="0"/>
                </a:rPr>
                <a:t>$3</a:t>
              </a:r>
              <a:r>
                <a:rPr lang="en-CA" sz="5000" spc="300" dirty="0">
                  <a:solidFill>
                    <a:srgbClr val="E38100"/>
                  </a:solidFill>
                  <a:latin typeface="Abadi" panose="020B0604020104020204" pitchFamily="34" charset="0"/>
                </a:rPr>
                <a:t>,</a:t>
              </a:r>
              <a:r>
                <a:rPr lang="en-US" altLang="zh-Hans" sz="5000" spc="300" dirty="0">
                  <a:solidFill>
                    <a:srgbClr val="E38100"/>
                  </a:solidFill>
                  <a:latin typeface="Abadi" panose="020B0604020104020204" pitchFamily="34" charset="0"/>
                </a:rPr>
                <a:t>435</a:t>
              </a:r>
              <a:r>
                <a:rPr lang="en-CA" altLang="zh-Hans" sz="5000" spc="300" dirty="0">
                  <a:solidFill>
                    <a:srgbClr val="E38100"/>
                  </a:solidFill>
                  <a:latin typeface="Abadi" panose="020B0604020104020204" pitchFamily="34" charset="0"/>
                </a:rPr>
                <a:t>,</a:t>
              </a:r>
              <a:r>
                <a:rPr lang="en-US" altLang="zh-Hans" sz="5000" spc="300" dirty="0">
                  <a:solidFill>
                    <a:srgbClr val="E38100"/>
                  </a:solidFill>
                  <a:latin typeface="Abadi" panose="020B0604020104020204" pitchFamily="34" charset="0"/>
                </a:rPr>
                <a:t>200</a:t>
              </a:r>
              <a:endParaRPr lang="ru-RU" sz="5000" spc="300" dirty="0">
                <a:solidFill>
                  <a:srgbClr val="E38100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012C-C6DC-E74A-8B48-A65DE0B71F88}"/>
                </a:ext>
              </a:extLst>
            </p:cNvPr>
            <p:cNvSpPr txBox="1"/>
            <p:nvPr/>
          </p:nvSpPr>
          <p:spPr>
            <a:xfrm>
              <a:off x="11949906" y="7592275"/>
              <a:ext cx="5897867" cy="9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 dirty="0">
                  <a:solidFill>
                    <a:schemeClr val="tx2"/>
                  </a:solidFill>
                </a:rPr>
                <a:t>Overnight Interest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D8852-C7E9-4D3E-9598-EE789615AE16}"/>
              </a:ext>
            </a:extLst>
          </p:cNvPr>
          <p:cNvSpPr/>
          <p:nvPr/>
        </p:nvSpPr>
        <p:spPr>
          <a:xfrm>
            <a:off x="301625" y="12862560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6F24A-9E34-454A-B790-EEC566E9F6A9}"/>
              </a:ext>
            </a:extLst>
          </p:cNvPr>
          <p:cNvSpPr txBox="1"/>
          <p:nvPr/>
        </p:nvSpPr>
        <p:spPr>
          <a:xfrm>
            <a:off x="1448421" y="1489762"/>
            <a:ext cx="21906920" cy="137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altLang="zh-CN" sz="7000" b="1" dirty="0">
                <a:solidFill>
                  <a:srgbClr val="393E46"/>
                </a:solidFill>
                <a:latin typeface="Lato Heading"/>
              </a:rPr>
              <a:t>Revenue Streams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CB6E63-62D1-43A3-A62B-7A2AD86B92CE}"/>
              </a:ext>
            </a:extLst>
          </p:cNvPr>
          <p:cNvCxnSpPr>
            <a:cxnSpLocks/>
          </p:cNvCxnSpPr>
          <p:nvPr/>
        </p:nvCxnSpPr>
        <p:spPr>
          <a:xfrm>
            <a:off x="1626740" y="2880256"/>
            <a:ext cx="843989" cy="0"/>
          </a:xfrm>
          <a:prstGeom prst="line">
            <a:avLst/>
          </a:prstGeom>
          <a:ln w="66675">
            <a:solidFill>
              <a:srgbClr val="E3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8564E-9FFB-4CC6-94D0-FBD1E47BA2E8}"/>
              </a:ext>
            </a:extLst>
          </p:cNvPr>
          <p:cNvSpPr/>
          <p:nvPr/>
        </p:nvSpPr>
        <p:spPr>
          <a:xfrm>
            <a:off x="3582021" y="7493488"/>
            <a:ext cx="4949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E38100"/>
                </a:solidFill>
                <a:latin typeface="Abadi" panose="020B0604020104020204" pitchFamily="34" charset="0"/>
              </a:rPr>
              <a:t>25,764,015*</a:t>
            </a:r>
            <a:r>
              <a:rPr lang="en-CA" sz="4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en-CA" sz="4000" b="1" dirty="0">
                <a:solidFill>
                  <a:srgbClr val="393E45"/>
                </a:solidFill>
              </a:rPr>
              <a:t>Total Crypto 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A3826-680F-48AE-B3C0-D060AC8BC744}"/>
              </a:ext>
            </a:extLst>
          </p:cNvPr>
          <p:cNvSpPr txBox="1"/>
          <p:nvPr/>
        </p:nvSpPr>
        <p:spPr>
          <a:xfrm>
            <a:off x="11981385" y="3900477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000" dirty="0">
                <a:solidFill>
                  <a:srgbClr val="E38100"/>
                </a:solidFill>
              </a:rPr>
              <a:t>Targeting</a:t>
            </a:r>
            <a:r>
              <a:rPr lang="en-CA" sz="5000" b="1" dirty="0">
                <a:solidFill>
                  <a:srgbClr val="E38100"/>
                </a:solidFill>
                <a:latin typeface="Abadi" panose="020B0604020104020204" pitchFamily="34" charset="0"/>
              </a:rPr>
              <a:t> </a:t>
            </a:r>
            <a:r>
              <a:rPr lang="en-CA" sz="5000" b="1" dirty="0">
                <a:solidFill>
                  <a:srgbClr val="393E45"/>
                </a:solidFill>
                <a:latin typeface="Abadi" panose="020B0604020104020204" pitchFamily="34" charset="0"/>
              </a:rPr>
              <a:t>2.</a:t>
            </a:r>
            <a:r>
              <a:rPr lang="en-CA" sz="5000" b="1" spc="600" dirty="0">
                <a:solidFill>
                  <a:srgbClr val="393E45"/>
                </a:solidFill>
                <a:latin typeface="Abadi" panose="020B0604020104020204" pitchFamily="34" charset="0"/>
              </a:rPr>
              <a:t>5% </a:t>
            </a:r>
            <a:r>
              <a:rPr lang="en-CA" sz="5000" dirty="0">
                <a:solidFill>
                  <a:srgbClr val="E38100"/>
                </a:solidFill>
              </a:rPr>
              <a:t>for </a:t>
            </a:r>
            <a:r>
              <a:rPr lang="en-CA" sz="5000" b="1" dirty="0" err="1">
                <a:solidFill>
                  <a:srgbClr val="393E45"/>
                </a:solidFill>
              </a:rPr>
              <a:t>Yesbit</a:t>
            </a:r>
            <a:r>
              <a:rPr lang="en-CA" sz="5000" dirty="0">
                <a:solidFill>
                  <a:srgbClr val="E38100"/>
                </a:solidFill>
              </a:rPr>
              <a:t> </a:t>
            </a:r>
            <a:r>
              <a:rPr lang="en-US" altLang="zh-CN" sz="5000" dirty="0">
                <a:solidFill>
                  <a:srgbClr val="E38100"/>
                </a:solidFill>
              </a:rPr>
              <a:t>user</a:t>
            </a:r>
            <a:endParaRPr lang="en-CA" sz="5000" dirty="0">
              <a:solidFill>
                <a:srgbClr val="E381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109581-6EAD-466E-BE1B-1BA8AFB417DF}"/>
              </a:ext>
            </a:extLst>
          </p:cNvPr>
          <p:cNvCxnSpPr>
            <a:cxnSpLocks/>
          </p:cNvCxnSpPr>
          <p:nvPr/>
        </p:nvCxnSpPr>
        <p:spPr>
          <a:xfrm flipV="1">
            <a:off x="9234334" y="4562196"/>
            <a:ext cx="1735291" cy="1058424"/>
          </a:xfrm>
          <a:prstGeom prst="straightConnector1">
            <a:avLst/>
          </a:prstGeom>
          <a:ln w="50800">
            <a:solidFill>
              <a:srgbClr val="E38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7BA9980-D5AE-4A5A-B968-295B8C7038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64" y="6019800"/>
            <a:ext cx="1295400" cy="1295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981C5EF-C8C7-4D56-BB7D-D5AB2CEC4390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429789D8-F6CB-AD40-A1DF-BDC013198834}"/>
              </a:ext>
            </a:extLst>
          </p:cNvPr>
          <p:cNvSpPr txBox="1"/>
          <p:nvPr/>
        </p:nvSpPr>
        <p:spPr>
          <a:xfrm>
            <a:off x="15084425" y="11631274"/>
            <a:ext cx="3514507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</a:rPr>
              <a:t>Total Revenue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35C84C72-7AB7-E34C-89B0-C6BFA86CD2CA}"/>
              </a:ext>
            </a:extLst>
          </p:cNvPr>
          <p:cNvSpPr txBox="1"/>
          <p:nvPr/>
        </p:nvSpPr>
        <p:spPr>
          <a:xfrm>
            <a:off x="14855825" y="10418185"/>
            <a:ext cx="4206872" cy="101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5000" spc="300" dirty="0">
                <a:solidFill>
                  <a:srgbClr val="E38100"/>
                </a:solidFill>
                <a:latin typeface="Abadi" panose="020B0604020104020204" pitchFamily="34" charset="0"/>
              </a:rPr>
              <a:t>$6,0</a:t>
            </a:r>
            <a:r>
              <a:rPr lang="en-CA" sz="5000" spc="300" dirty="0">
                <a:solidFill>
                  <a:srgbClr val="E38100"/>
                </a:solidFill>
                <a:latin typeface="Abadi" panose="020B0604020104020204" pitchFamily="34" charset="0"/>
              </a:rPr>
              <a:t>11,600</a:t>
            </a:r>
            <a:endParaRPr lang="ru-RU" sz="5000" spc="300" dirty="0">
              <a:solidFill>
                <a:srgbClr val="E38100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236C2B-B2EF-C748-B7E9-1608D0B0FC7C}"/>
              </a:ext>
            </a:extLst>
          </p:cNvPr>
          <p:cNvSpPr txBox="1"/>
          <p:nvPr/>
        </p:nvSpPr>
        <p:spPr>
          <a:xfrm>
            <a:off x="9064625" y="12192000"/>
            <a:ext cx="315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 Statista, 2018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35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A2CC4D-603E-9942-8B79-D753019C7A09}"/>
              </a:ext>
            </a:extLst>
          </p:cNvPr>
          <p:cNvSpPr/>
          <p:nvPr/>
        </p:nvSpPr>
        <p:spPr>
          <a:xfrm>
            <a:off x="0" y="12723261"/>
            <a:ext cx="493395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hape 2638">
            <a:extLst>
              <a:ext uri="{FF2B5EF4-FFF2-40B4-BE49-F238E27FC236}">
                <a16:creationId xmlns:a16="http://schemas.microsoft.com/office/drawing/2014/main" id="{F2EEB2FC-4AEE-A64B-BEFF-402D1C1BABC2}"/>
              </a:ext>
            </a:extLst>
          </p:cNvPr>
          <p:cNvSpPr/>
          <p:nvPr/>
        </p:nvSpPr>
        <p:spPr>
          <a:xfrm>
            <a:off x="1825625" y="11506200"/>
            <a:ext cx="92811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June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8" name="Shape 2639">
            <a:extLst>
              <a:ext uri="{FF2B5EF4-FFF2-40B4-BE49-F238E27FC236}">
                <a16:creationId xmlns:a16="http://schemas.microsoft.com/office/drawing/2014/main" id="{317EFFFC-C4AC-C64C-9DB4-BAC4D00468D2}"/>
              </a:ext>
            </a:extLst>
          </p:cNvPr>
          <p:cNvSpPr/>
          <p:nvPr/>
        </p:nvSpPr>
        <p:spPr>
          <a:xfrm>
            <a:off x="3566081" y="11512548"/>
            <a:ext cx="77903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July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9" name="Shape 2640">
            <a:extLst>
              <a:ext uri="{FF2B5EF4-FFF2-40B4-BE49-F238E27FC236}">
                <a16:creationId xmlns:a16="http://schemas.microsoft.com/office/drawing/2014/main" id="{7C28786F-E8FC-7244-8ADB-5635348E49E4}"/>
              </a:ext>
            </a:extLst>
          </p:cNvPr>
          <p:cNvSpPr/>
          <p:nvPr/>
        </p:nvSpPr>
        <p:spPr>
          <a:xfrm>
            <a:off x="5216402" y="11512548"/>
            <a:ext cx="841551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Aug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0" name="Shape 2641">
            <a:extLst>
              <a:ext uri="{FF2B5EF4-FFF2-40B4-BE49-F238E27FC236}">
                <a16:creationId xmlns:a16="http://schemas.microsoft.com/office/drawing/2014/main" id="{9C372BD7-7AB7-5A46-9696-7281C46CF6E6}"/>
              </a:ext>
            </a:extLst>
          </p:cNvPr>
          <p:cNvSpPr/>
          <p:nvPr/>
        </p:nvSpPr>
        <p:spPr>
          <a:xfrm>
            <a:off x="6918808" y="11512548"/>
            <a:ext cx="777431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Sep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1" name="Shape 2642">
            <a:extLst>
              <a:ext uri="{FF2B5EF4-FFF2-40B4-BE49-F238E27FC236}">
                <a16:creationId xmlns:a16="http://schemas.microsoft.com/office/drawing/2014/main" id="{7FFE4299-A292-284C-8767-8A924B2FFB41}"/>
              </a:ext>
            </a:extLst>
          </p:cNvPr>
          <p:cNvSpPr/>
          <p:nvPr/>
        </p:nvSpPr>
        <p:spPr>
          <a:xfrm>
            <a:off x="8609997" y="11512548"/>
            <a:ext cx="740561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Oct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2" name="Shape 2643">
            <a:extLst>
              <a:ext uri="{FF2B5EF4-FFF2-40B4-BE49-F238E27FC236}">
                <a16:creationId xmlns:a16="http://schemas.microsoft.com/office/drawing/2014/main" id="{86F954B6-64DB-2845-865E-07BAA4C8DDAF}"/>
              </a:ext>
            </a:extLst>
          </p:cNvPr>
          <p:cNvSpPr/>
          <p:nvPr/>
        </p:nvSpPr>
        <p:spPr>
          <a:xfrm>
            <a:off x="10241088" y="11512548"/>
            <a:ext cx="84796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Nov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3" name="Shape 2644">
            <a:extLst>
              <a:ext uri="{FF2B5EF4-FFF2-40B4-BE49-F238E27FC236}">
                <a16:creationId xmlns:a16="http://schemas.microsoft.com/office/drawing/2014/main" id="{6A18B805-FE1E-F04A-93BF-D4CAD2BA9BE3}"/>
              </a:ext>
            </a:extLst>
          </p:cNvPr>
          <p:cNvSpPr/>
          <p:nvPr/>
        </p:nvSpPr>
        <p:spPr>
          <a:xfrm>
            <a:off x="11939487" y="11525245"/>
            <a:ext cx="79506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Dec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4" name="Shape 2645">
            <a:extLst>
              <a:ext uri="{FF2B5EF4-FFF2-40B4-BE49-F238E27FC236}">
                <a16:creationId xmlns:a16="http://schemas.microsoft.com/office/drawing/2014/main" id="{CCAA430F-3C0B-7348-AABB-59E6961FFD98}"/>
              </a:ext>
            </a:extLst>
          </p:cNvPr>
          <p:cNvSpPr/>
          <p:nvPr/>
        </p:nvSpPr>
        <p:spPr>
          <a:xfrm>
            <a:off x="13659522" y="11525245"/>
            <a:ext cx="683879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Jan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5" name="Shape 2646">
            <a:extLst>
              <a:ext uri="{FF2B5EF4-FFF2-40B4-BE49-F238E27FC236}">
                <a16:creationId xmlns:a16="http://schemas.microsoft.com/office/drawing/2014/main" id="{354AC475-043A-7246-8ED4-9B48D5373877}"/>
              </a:ext>
            </a:extLst>
          </p:cNvPr>
          <p:cNvSpPr/>
          <p:nvPr/>
        </p:nvSpPr>
        <p:spPr>
          <a:xfrm>
            <a:off x="15306638" y="11525245"/>
            <a:ext cx="759797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Feb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6" name="Shape 2647">
            <a:extLst>
              <a:ext uri="{FF2B5EF4-FFF2-40B4-BE49-F238E27FC236}">
                <a16:creationId xmlns:a16="http://schemas.microsoft.com/office/drawing/2014/main" id="{C978AA60-4D5C-7544-9193-EFAACC8C41E0}"/>
              </a:ext>
            </a:extLst>
          </p:cNvPr>
          <p:cNvSpPr/>
          <p:nvPr/>
        </p:nvSpPr>
        <p:spPr>
          <a:xfrm>
            <a:off x="16955358" y="11525246"/>
            <a:ext cx="822315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Mar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7" name="Shape 2648">
            <a:extLst>
              <a:ext uri="{FF2B5EF4-FFF2-40B4-BE49-F238E27FC236}">
                <a16:creationId xmlns:a16="http://schemas.microsoft.com/office/drawing/2014/main" id="{5E8C666D-829E-4A45-9CAC-D4D216D8F622}"/>
              </a:ext>
            </a:extLst>
          </p:cNvPr>
          <p:cNvSpPr/>
          <p:nvPr/>
        </p:nvSpPr>
        <p:spPr>
          <a:xfrm>
            <a:off x="18661769" y="11525245"/>
            <a:ext cx="75178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Apr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8" name="Shape 2649">
            <a:extLst>
              <a:ext uri="{FF2B5EF4-FFF2-40B4-BE49-F238E27FC236}">
                <a16:creationId xmlns:a16="http://schemas.microsoft.com/office/drawing/2014/main" id="{1C569E6E-F74D-614B-96E9-C67489BCC643}"/>
              </a:ext>
            </a:extLst>
          </p:cNvPr>
          <p:cNvSpPr/>
          <p:nvPr/>
        </p:nvSpPr>
        <p:spPr>
          <a:xfrm>
            <a:off x="20283246" y="11525245"/>
            <a:ext cx="878419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CF6515"/>
                </a:solidFill>
              </a:rPr>
              <a:t>May</a:t>
            </a:r>
            <a:endParaRPr sz="3200" dirty="0">
              <a:solidFill>
                <a:srgbClr val="CF6515"/>
              </a:solidFill>
            </a:endParaRPr>
          </a:p>
        </p:txBody>
      </p:sp>
      <p:sp>
        <p:nvSpPr>
          <p:cNvPr id="19" name="Shape 2650">
            <a:extLst>
              <a:ext uri="{FF2B5EF4-FFF2-40B4-BE49-F238E27FC236}">
                <a16:creationId xmlns:a16="http://schemas.microsoft.com/office/drawing/2014/main" id="{94BF3AA7-40C4-F941-A216-00E9B424F3AF}"/>
              </a:ext>
            </a:extLst>
          </p:cNvPr>
          <p:cNvSpPr/>
          <p:nvPr/>
        </p:nvSpPr>
        <p:spPr>
          <a:xfrm>
            <a:off x="21939178" y="11512548"/>
            <a:ext cx="928113" cy="54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CF6515"/>
                </a:solidFill>
              </a:rPr>
              <a:t>J</a:t>
            </a:r>
            <a:r>
              <a:rPr lang="en-US" sz="3200" dirty="0">
                <a:solidFill>
                  <a:srgbClr val="CF6515"/>
                </a:solidFill>
              </a:rPr>
              <a:t>une</a:t>
            </a:r>
            <a:endParaRPr sz="3200" dirty="0">
              <a:solidFill>
                <a:srgbClr val="CF6515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B4DA0E-D3BD-F349-B0EE-22918539D8A2}"/>
              </a:ext>
            </a:extLst>
          </p:cNvPr>
          <p:cNvGrpSpPr/>
          <p:nvPr/>
        </p:nvGrpSpPr>
        <p:grpSpPr>
          <a:xfrm>
            <a:off x="2199002" y="762000"/>
            <a:ext cx="20962623" cy="10632806"/>
            <a:chOff x="2199002" y="1295400"/>
            <a:chExt cx="20962623" cy="1063280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C2512DE-E545-D34D-BCA2-5C87EB990E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06624" y="1295400"/>
              <a:ext cx="0" cy="1059180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728F3AD-B778-F940-8157-EE9733D1C927}"/>
                </a:ext>
              </a:extLst>
            </p:cNvPr>
            <p:cNvGrpSpPr/>
            <p:nvPr/>
          </p:nvGrpSpPr>
          <p:grpSpPr>
            <a:xfrm>
              <a:off x="2199002" y="3927204"/>
              <a:ext cx="20962623" cy="8001002"/>
              <a:chOff x="2199002" y="3124199"/>
              <a:chExt cx="20962623" cy="8001002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FF60F0B-FE10-FE43-9C3F-2E9EA7456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002" y="11125201"/>
                <a:ext cx="20962623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90AFD6C-9F39-7444-9A18-25932FFC26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1791" y="4149995"/>
                <a:ext cx="1234" cy="6934200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834C43E-DBD9-354D-B88A-448FAB3C0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9425" y="5369195"/>
                <a:ext cx="0" cy="5715000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8EB062-1785-904B-908F-FA25214E5A1E}"/>
                  </a:ext>
                </a:extLst>
              </p:cNvPr>
              <p:cNvSpPr/>
              <p:nvPr/>
            </p:nvSpPr>
            <p:spPr>
              <a:xfrm>
                <a:off x="2207825" y="3124199"/>
                <a:ext cx="6552000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393E45"/>
                    </a:solidFill>
                  </a:rPr>
                  <a:t>Centralized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Beta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Version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D0C960-E812-274F-9F11-F16C4D20C7E1}"/>
                  </a:ext>
                </a:extLst>
              </p:cNvPr>
              <p:cNvSpPr/>
              <p:nvPr/>
            </p:nvSpPr>
            <p:spPr>
              <a:xfrm>
                <a:off x="3974202" y="4343400"/>
                <a:ext cx="6552000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b="1" dirty="0">
                    <a:solidFill>
                      <a:srgbClr val="393E45"/>
                    </a:solidFill>
                  </a:rPr>
                  <a:t>Decentralized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ETH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DAPP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067A1F-2ADE-3149-9130-4B7138F82BBE}"/>
                  </a:ext>
                </a:extLst>
              </p:cNvPr>
              <p:cNvSpPr/>
              <p:nvPr/>
            </p:nvSpPr>
            <p:spPr>
              <a:xfrm>
                <a:off x="9228068" y="5536200"/>
                <a:ext cx="3330000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b="1" dirty="0">
                    <a:solidFill>
                      <a:srgbClr val="393E45"/>
                    </a:solidFill>
                  </a:rPr>
                  <a:t>Alpha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Blockchain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910D0D0-CBEF-ED4A-8A44-79CCBD254019}"/>
                  </a:ext>
                </a:extLst>
              </p:cNvPr>
              <p:cNvSpPr/>
              <p:nvPr/>
            </p:nvSpPr>
            <p:spPr>
              <a:xfrm>
                <a:off x="10864946" y="6679200"/>
                <a:ext cx="6552000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1" dirty="0">
                    <a:solidFill>
                      <a:srgbClr val="393E45"/>
                    </a:solidFill>
                  </a:rPr>
                  <a:t>Beta</a:t>
                </a:r>
                <a:r>
                  <a:rPr lang="zh-CN" altLang="en-US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 err="1">
                    <a:solidFill>
                      <a:srgbClr val="393E45"/>
                    </a:solidFill>
                  </a:rPr>
                  <a:t>Yesbit</a:t>
                </a:r>
                <a:r>
                  <a:rPr lang="zh-CN" altLang="en-US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393E45"/>
                    </a:solidFill>
                  </a:rPr>
                  <a:t>Blockchain</a:t>
                </a:r>
                <a:endParaRPr lang="en-US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635F25-79E4-D049-AE34-4637195E0303}"/>
                  </a:ext>
                </a:extLst>
              </p:cNvPr>
              <p:cNvSpPr/>
              <p:nvPr/>
            </p:nvSpPr>
            <p:spPr>
              <a:xfrm>
                <a:off x="10943348" y="7914731"/>
                <a:ext cx="4936667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b="1" dirty="0">
                    <a:solidFill>
                      <a:srgbClr val="393E45"/>
                    </a:solidFill>
                  </a:rPr>
                  <a:t>Decentralized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CA" altLang="zh-CN" sz="3200" b="1" dirty="0">
                    <a:solidFill>
                      <a:srgbClr val="393E45"/>
                    </a:solidFill>
                  </a:rPr>
                  <a:t>Data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Source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6E4938-9079-294D-A9E3-06F59F424304}"/>
                  </a:ext>
                </a:extLst>
              </p:cNvPr>
              <p:cNvSpPr/>
              <p:nvPr/>
            </p:nvSpPr>
            <p:spPr>
              <a:xfrm>
                <a:off x="15988390" y="7914731"/>
                <a:ext cx="4936667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b="1" dirty="0">
                    <a:solidFill>
                      <a:srgbClr val="393E45"/>
                    </a:solidFill>
                  </a:rPr>
                  <a:t>Front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-End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UI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8490F0-63A9-1749-956B-6BE5F1EDB8DE}"/>
                  </a:ext>
                </a:extLst>
              </p:cNvPr>
              <p:cNvSpPr/>
              <p:nvPr/>
            </p:nvSpPr>
            <p:spPr>
              <a:xfrm>
                <a:off x="16006986" y="9117600"/>
                <a:ext cx="6552000" cy="10080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393E45"/>
                    </a:solidFill>
                  </a:rPr>
                  <a:t>Main-Net</a:t>
                </a:r>
                <a:r>
                  <a:rPr lang="zh-CN" altLang="en-US" sz="3200" b="1" dirty="0">
                    <a:solidFill>
                      <a:srgbClr val="393E45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393E45"/>
                    </a:solidFill>
                  </a:rPr>
                  <a:t>Launch</a:t>
                </a:r>
                <a:endParaRPr lang="en-US" sz="3200" b="1" dirty="0">
                  <a:solidFill>
                    <a:srgbClr val="393E45"/>
                  </a:solidFill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015F76-39CE-6D46-BE51-7206D0716B6C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 flipV="1">
                <a:off x="7235825" y="5351400"/>
                <a:ext cx="14377" cy="5732796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55B580E-E01A-6843-BDAB-6DAFCF431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8425" y="5422171"/>
                <a:ext cx="0" cy="5662024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008A287-1EB8-9342-8F9D-DA248FDB9F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02337" y="6579856"/>
                <a:ext cx="0" cy="4504339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7AF0C7-657C-0740-8318-318FEBC9964F}"/>
                  </a:ext>
                </a:extLst>
              </p:cNvPr>
              <p:cNvCxnSpPr/>
              <p:nvPr/>
            </p:nvCxnSpPr>
            <p:spPr>
              <a:xfrm flipV="1">
                <a:off x="12265025" y="8988663"/>
                <a:ext cx="0" cy="2095532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102EEA2-3197-1A48-97DE-9DCB97665F56}"/>
                  </a:ext>
                </a:extLst>
              </p:cNvPr>
              <p:cNvCxnSpPr/>
              <p:nvPr/>
            </p:nvCxnSpPr>
            <p:spPr>
              <a:xfrm flipV="1">
                <a:off x="12265025" y="7731395"/>
                <a:ext cx="0" cy="193409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668DAC1-287C-B747-8044-08B0FD33DCF6}"/>
                  </a:ext>
                </a:extLst>
              </p:cNvPr>
              <p:cNvCxnSpPr/>
              <p:nvPr/>
            </p:nvCxnSpPr>
            <p:spPr>
              <a:xfrm flipV="1">
                <a:off x="12265025" y="6588395"/>
                <a:ext cx="0" cy="120092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074180-876F-FF45-A3EE-53788A05F39C}"/>
                  </a:ext>
                </a:extLst>
              </p:cNvPr>
              <p:cNvCxnSpPr/>
              <p:nvPr/>
            </p:nvCxnSpPr>
            <p:spPr>
              <a:xfrm flipV="1">
                <a:off x="5559425" y="4108295"/>
                <a:ext cx="0" cy="257428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0284AC-8BBF-7C4B-A836-BA3DA13575BD}"/>
                  </a:ext>
                </a:extLst>
              </p:cNvPr>
              <p:cNvCxnSpPr/>
              <p:nvPr/>
            </p:nvCxnSpPr>
            <p:spPr>
              <a:xfrm flipV="1">
                <a:off x="7235825" y="4108295"/>
                <a:ext cx="0" cy="257428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77C6175-A7B7-474F-9375-7145E127C6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65227" y="8989594"/>
                <a:ext cx="0" cy="2094602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A65768-859E-6D47-B6B4-92F82754695A}"/>
                  </a:ext>
                </a:extLst>
              </p:cNvPr>
              <p:cNvCxnSpPr/>
              <p:nvPr/>
            </p:nvCxnSpPr>
            <p:spPr>
              <a:xfrm flipV="1">
                <a:off x="13865225" y="7731395"/>
                <a:ext cx="0" cy="193409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348B1B-BFF6-0E4A-86B5-B47D59EFB841}"/>
                  </a:ext>
                </a:extLst>
              </p:cNvPr>
              <p:cNvCxnSpPr/>
              <p:nvPr/>
            </p:nvCxnSpPr>
            <p:spPr>
              <a:xfrm flipV="1">
                <a:off x="15541625" y="8988663"/>
                <a:ext cx="0" cy="2095532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FC6272B-88D6-1341-A097-5F55963FB6B0}"/>
                  </a:ext>
                </a:extLst>
              </p:cNvPr>
              <p:cNvCxnSpPr/>
              <p:nvPr/>
            </p:nvCxnSpPr>
            <p:spPr>
              <a:xfrm flipV="1">
                <a:off x="15541625" y="7731395"/>
                <a:ext cx="0" cy="212750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C1AE85-A22E-8B49-A82D-BAE6EF172E28}"/>
                  </a:ext>
                </a:extLst>
              </p:cNvPr>
              <p:cNvCxnSpPr/>
              <p:nvPr/>
            </p:nvCxnSpPr>
            <p:spPr>
              <a:xfrm flipV="1">
                <a:off x="17218025" y="7731395"/>
                <a:ext cx="0" cy="212750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BD8AF4D-AFC3-D249-8ACA-E6DFCE52FE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8025" y="10151049"/>
                <a:ext cx="0" cy="933147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7680061-B653-D542-8241-BE065475B9A9}"/>
                  </a:ext>
                </a:extLst>
              </p:cNvPr>
              <p:cNvCxnSpPr/>
              <p:nvPr/>
            </p:nvCxnSpPr>
            <p:spPr>
              <a:xfrm flipV="1">
                <a:off x="17218025" y="8970207"/>
                <a:ext cx="0" cy="175826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C9DBED-2323-DE4A-85CC-2E8F74AB1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94425" y="10151049"/>
                <a:ext cx="0" cy="933147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B902CD9-8138-A54A-ABA5-EAC64DBC985C}"/>
                  </a:ext>
                </a:extLst>
              </p:cNvPr>
              <p:cNvCxnSpPr/>
              <p:nvPr/>
            </p:nvCxnSpPr>
            <p:spPr>
              <a:xfrm flipV="1">
                <a:off x="18894425" y="8970207"/>
                <a:ext cx="0" cy="175826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106C1C9-95C8-7D43-9EB5-524613024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70825" y="10125600"/>
                <a:ext cx="0" cy="958596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E191E5-A251-F44D-8684-8CD38FBE5FAE}"/>
                  </a:ext>
                </a:extLst>
              </p:cNvPr>
              <p:cNvCxnSpPr/>
              <p:nvPr/>
            </p:nvCxnSpPr>
            <p:spPr>
              <a:xfrm flipV="1">
                <a:off x="20570825" y="8969057"/>
                <a:ext cx="0" cy="175826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576E757-B883-A147-982F-29A3AA67C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47225" y="10151049"/>
                <a:ext cx="0" cy="933147"/>
              </a:xfrm>
              <a:prstGeom prst="line">
                <a:avLst/>
              </a:prstGeom>
              <a:ln w="12700" cap="flat" cmpd="sng" algn="ctr">
                <a:solidFill>
                  <a:srgbClr val="CF651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0B6F77E-000A-BB4E-9260-0DA3413F0A98}"/>
              </a:ext>
            </a:extLst>
          </p:cNvPr>
          <p:cNvSpPr/>
          <p:nvPr/>
        </p:nvSpPr>
        <p:spPr>
          <a:xfrm>
            <a:off x="1825625" y="586712"/>
            <a:ext cx="2667000" cy="23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pe 2641">
            <a:extLst>
              <a:ext uri="{FF2B5EF4-FFF2-40B4-BE49-F238E27FC236}">
                <a16:creationId xmlns:a16="http://schemas.microsoft.com/office/drawing/2014/main" id="{1862AF18-BC59-5B40-A813-D373EE3BDB93}"/>
              </a:ext>
            </a:extLst>
          </p:cNvPr>
          <p:cNvSpPr/>
          <p:nvPr/>
        </p:nvSpPr>
        <p:spPr>
          <a:xfrm>
            <a:off x="17366515" y="12155004"/>
            <a:ext cx="1577329" cy="7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b="1" dirty="0">
                <a:solidFill>
                  <a:srgbClr val="393E45"/>
                </a:solidFill>
              </a:rPr>
              <a:t>2019</a:t>
            </a:r>
            <a:endParaRPr sz="5000" b="1" dirty="0">
              <a:solidFill>
                <a:srgbClr val="393E45"/>
              </a:solidFill>
            </a:endParaRPr>
          </a:p>
        </p:txBody>
      </p:sp>
      <p:sp>
        <p:nvSpPr>
          <p:cNvPr id="66" name="Shape 2641">
            <a:extLst>
              <a:ext uri="{FF2B5EF4-FFF2-40B4-BE49-F238E27FC236}">
                <a16:creationId xmlns:a16="http://schemas.microsoft.com/office/drawing/2014/main" id="{D5BEA199-5A48-CB4B-90D0-E406C8F98AAD}"/>
              </a:ext>
            </a:extLst>
          </p:cNvPr>
          <p:cNvSpPr/>
          <p:nvPr/>
        </p:nvSpPr>
        <p:spPr>
          <a:xfrm>
            <a:off x="7307523" y="12158937"/>
            <a:ext cx="1577329" cy="7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87" tIns="50787" rIns="50787" bIns="50787" anchor="ctr">
            <a:spAutoFit/>
          </a:bodyPr>
          <a:lstStyle>
            <a:lvl1pPr>
              <a:lnSpc>
                <a:spcPct val="90000"/>
              </a:lnSpc>
              <a:defRPr sz="2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b="1" dirty="0">
                <a:solidFill>
                  <a:srgbClr val="393E45"/>
                </a:solidFill>
              </a:rPr>
              <a:t>2018</a:t>
            </a:r>
            <a:endParaRPr sz="5000" b="1" dirty="0">
              <a:solidFill>
                <a:srgbClr val="393E45"/>
              </a:solidFill>
            </a:endParaRPr>
          </a:p>
        </p:txBody>
      </p:sp>
      <p:sp>
        <p:nvSpPr>
          <p:cNvPr id="67" name="Shape 2629">
            <a:extLst>
              <a:ext uri="{FF2B5EF4-FFF2-40B4-BE49-F238E27FC236}">
                <a16:creationId xmlns:a16="http://schemas.microsoft.com/office/drawing/2014/main" id="{162E8876-7662-F044-BA3E-A1EEA03C6FA5}"/>
              </a:ext>
            </a:extLst>
          </p:cNvPr>
          <p:cNvSpPr/>
          <p:nvPr/>
        </p:nvSpPr>
        <p:spPr>
          <a:xfrm>
            <a:off x="3490740" y="1188108"/>
            <a:ext cx="18908885" cy="117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87" tIns="50787" rIns="50787" bIns="50787" anchor="ctr">
            <a:spAutoFit/>
          </a:bodyPr>
          <a:lstStyle/>
          <a:p>
            <a:pPr lvl="0" algn="l">
              <a:defRPr sz="1800"/>
            </a:pPr>
            <a:r>
              <a:rPr lang="en-US" sz="7000" b="1" dirty="0">
                <a:solidFill>
                  <a:srgbClr val="393E45"/>
                </a:solidFill>
                <a:latin typeface="+mj-lt"/>
                <a:ea typeface="Open Sans"/>
                <a:cs typeface="Open Sans"/>
                <a:sym typeface="Open Sans"/>
              </a:rPr>
              <a:t>Road Map</a:t>
            </a:r>
            <a:endParaRPr sz="7000" u="sng" dirty="0">
              <a:solidFill>
                <a:srgbClr val="393E45"/>
              </a:solidFill>
              <a:latin typeface="+mj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82D0590-8043-B047-B211-C922415E5A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83" y="1143000"/>
            <a:ext cx="1270000" cy="1270000"/>
          </a:xfrm>
          <a:prstGeom prst="rect">
            <a:avLst/>
          </a:prstGeom>
          <a:noFill/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A5E1E84-B5C2-413E-9E6B-3768DCD11FB2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40650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59CD1-1335-4619-80E3-06A4E1083B6C}"/>
              </a:ext>
            </a:extLst>
          </p:cNvPr>
          <p:cNvSpPr txBox="1"/>
          <p:nvPr/>
        </p:nvSpPr>
        <p:spPr>
          <a:xfrm>
            <a:off x="4847" y="689025"/>
            <a:ext cx="24377649" cy="137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000" b="1" dirty="0">
                <a:solidFill>
                  <a:schemeClr val="tx2"/>
                </a:solidFill>
                <a:latin typeface="+mj-lt"/>
              </a:rPr>
              <a:t>Team</a:t>
            </a:r>
            <a:r>
              <a:rPr lang="en-US" sz="7000" b="1" dirty="0">
                <a:solidFill>
                  <a:schemeClr val="tx2"/>
                </a:solidFill>
                <a:latin typeface="Montserrat SemiBold" panose="00000700000000000000" pitchFamily="50" charset="-52"/>
              </a:rPr>
              <a:t> Members</a:t>
            </a:r>
            <a:endParaRPr lang="ru-RU" sz="7000" b="1" dirty="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4D59E-CC72-472D-AF95-ABBD176FEF7E}"/>
              </a:ext>
            </a:extLst>
          </p:cNvPr>
          <p:cNvSpPr txBox="1"/>
          <p:nvPr/>
        </p:nvSpPr>
        <p:spPr>
          <a:xfrm>
            <a:off x="1063782" y="2133600"/>
            <a:ext cx="23318714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Team has successfully </a:t>
            </a:r>
            <a:r>
              <a:rPr lang="en-US" altLang="zh-CN" sz="4000" dirty="0">
                <a:solidFill>
                  <a:srgbClr val="393E45"/>
                </a:solidFill>
                <a:cs typeface="Segoe UI" panose="020B0502040204020203" pitchFamily="34" charset="0"/>
              </a:rPr>
              <a:t>launched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 an OTC Crypto trading platform </a:t>
            </a:r>
            <a:r>
              <a:rPr lang="en-US" sz="4000" b="1" dirty="0">
                <a:solidFill>
                  <a:srgbClr val="0070C0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linkcoin.pro 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in Dec</a:t>
            </a:r>
            <a:r>
              <a:rPr lang="en-US" altLang="zh-CN" sz="4000" dirty="0">
                <a:solidFill>
                  <a:srgbClr val="393E45"/>
                </a:solidFill>
                <a:cs typeface="Segoe UI" panose="020B0502040204020203" pitchFamily="34" charset="0"/>
              </a:rPr>
              <a:t>ember 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2017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CA" sz="4000" b="1" dirty="0" err="1">
                <a:solidFill>
                  <a:srgbClr val="393E45"/>
                </a:solidFill>
                <a:cs typeface="Segoe UI" panose="020B0502040204020203" pitchFamily="34" charset="0"/>
              </a:rPr>
              <a:t>LinkCoin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has accumulated </a:t>
            </a:r>
            <a:r>
              <a:rPr lang="en-CA" sz="4000" b="1" dirty="0">
                <a:solidFill>
                  <a:srgbClr val="E38100"/>
                </a:solidFill>
                <a:cs typeface="Segoe UI" panose="020B0502040204020203" pitchFamily="34" charset="0"/>
              </a:rPr>
              <a:t>300,000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</a:t>
            </a:r>
            <a:r>
              <a:rPr lang="en-CA" sz="4000" b="1" dirty="0">
                <a:solidFill>
                  <a:srgbClr val="E38100"/>
                </a:solidFill>
                <a:cs typeface="Segoe UI" panose="020B0502040204020203" pitchFamily="34" charset="0"/>
              </a:rPr>
              <a:t>USERS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till October 2018.</a:t>
            </a:r>
            <a:endParaRPr lang="en-US" sz="4000" dirty="0">
              <a:solidFill>
                <a:srgbClr val="393E45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D5CCE9-2C27-498A-8FEC-03118ACE4008}"/>
              </a:ext>
            </a:extLst>
          </p:cNvPr>
          <p:cNvSpPr/>
          <p:nvPr/>
        </p:nvSpPr>
        <p:spPr>
          <a:xfrm>
            <a:off x="0" y="12723261"/>
            <a:ext cx="493395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7EBFB4-C62E-49DC-9023-4E5B31348767}"/>
              </a:ext>
            </a:extLst>
          </p:cNvPr>
          <p:cNvSpPr txBox="1"/>
          <p:nvPr/>
        </p:nvSpPr>
        <p:spPr>
          <a:xfrm>
            <a:off x="5392738" y="7533382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Blues Qin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CEO &amp; CTO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6C8637-7347-4027-B780-D1E276BBEDF7}"/>
              </a:ext>
            </a:extLst>
          </p:cNvPr>
          <p:cNvSpPr txBox="1"/>
          <p:nvPr/>
        </p:nvSpPr>
        <p:spPr>
          <a:xfrm>
            <a:off x="10564814" y="7457182"/>
            <a:ext cx="4214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Arthur Ye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Director of Business Development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C2ABF0-B13B-4F25-A9F0-38D645DCB334}"/>
              </a:ext>
            </a:extLst>
          </p:cNvPr>
          <p:cNvSpPr txBox="1"/>
          <p:nvPr/>
        </p:nvSpPr>
        <p:spPr>
          <a:xfrm>
            <a:off x="15287101" y="7533382"/>
            <a:ext cx="5164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2"/>
                </a:solidFill>
              </a:rPr>
              <a:t>Remon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Nashid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Blockchain Developer</a:t>
            </a:r>
          </a:p>
        </p:txBody>
      </p:sp>
      <p:pic>
        <p:nvPicPr>
          <p:cNvPr id="55" name="Picture Placeholder 7">
            <a:extLst>
              <a:ext uri="{FF2B5EF4-FFF2-40B4-BE49-F238E27FC236}">
                <a16:creationId xmlns:a16="http://schemas.microsoft.com/office/drawing/2014/main" id="{990B6DAF-8AAE-457B-A179-995F0D1E2E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" b="1838"/>
          <a:stretch>
            <a:fillRect/>
          </a:stretch>
        </p:blipFill>
        <p:spPr>
          <a:xfrm>
            <a:off x="16696027" y="9231600"/>
            <a:ext cx="2309149" cy="2309150"/>
          </a:xfrm>
          <a:prstGeom prst="ellipse">
            <a:avLst/>
          </a:prstGeom>
        </p:spPr>
      </p:pic>
      <p:pic>
        <p:nvPicPr>
          <p:cNvPr id="56" name="Picture Placeholder 5">
            <a:extLst>
              <a:ext uri="{FF2B5EF4-FFF2-40B4-BE49-F238E27FC236}">
                <a16:creationId xmlns:a16="http://schemas.microsoft.com/office/drawing/2014/main" id="{60F3C5F4-CBCB-40F6-8043-C4E4A94DA4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14427" y="9189950"/>
            <a:ext cx="2350799" cy="2350800"/>
          </a:xfrm>
          <a:prstGeom prst="ellipse">
            <a:avLst/>
          </a:prstGeom>
        </p:spPr>
      </p:pic>
      <p:pic>
        <p:nvPicPr>
          <p:cNvPr id="57" name="Picture Placeholder 3">
            <a:extLst>
              <a:ext uri="{FF2B5EF4-FFF2-40B4-BE49-F238E27FC236}">
                <a16:creationId xmlns:a16="http://schemas.microsoft.com/office/drawing/2014/main" id="{CC9C1B21-B007-433C-855B-48F1DD0D20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3301" y="9231600"/>
            <a:ext cx="2275525" cy="2275525"/>
          </a:xfrm>
          <a:prstGeom prst="ellipse">
            <a:avLst/>
          </a:prstGeom>
        </p:spPr>
      </p:pic>
      <p:pic>
        <p:nvPicPr>
          <p:cNvPr id="58" name="Picture Placeholder 26">
            <a:extLst>
              <a:ext uri="{FF2B5EF4-FFF2-40B4-BE49-F238E27FC236}">
                <a16:creationId xmlns:a16="http://schemas.microsoft.com/office/drawing/2014/main" id="{B4F66F96-1162-40FF-A91F-6DF3D510EA2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9064" y="4926456"/>
            <a:ext cx="2349762" cy="2349763"/>
          </a:xfrm>
          <a:prstGeom prst="ellipse">
            <a:avLst/>
          </a:prstGeom>
        </p:spPr>
      </p:pic>
      <p:pic>
        <p:nvPicPr>
          <p:cNvPr id="59" name="Picture Placeholder 30">
            <a:extLst>
              <a:ext uri="{FF2B5EF4-FFF2-40B4-BE49-F238E27FC236}">
                <a16:creationId xmlns:a16="http://schemas.microsoft.com/office/drawing/2014/main" id="{77371907-57AE-4980-8047-4FB9C16DC80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64001" y="4926456"/>
            <a:ext cx="2349763" cy="2349763"/>
          </a:xfrm>
          <a:prstGeom prst="ellipse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EB63EB11-4051-425C-9E03-A32FA81DD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939" y="4965438"/>
            <a:ext cx="2310782" cy="2310782"/>
          </a:xfrm>
          <a:prstGeom prst="ellipse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8B101A7-9D5F-4FE7-861A-6C5EEDEE6E4E}"/>
              </a:ext>
            </a:extLst>
          </p:cNvPr>
          <p:cNvSpPr txBox="1"/>
          <p:nvPr/>
        </p:nvSpPr>
        <p:spPr>
          <a:xfrm>
            <a:off x="4949825" y="11724382"/>
            <a:ext cx="493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Lee Raj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Smart Contract Developer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AF6D09-4608-4B24-9444-C4A36A05BBDC}"/>
              </a:ext>
            </a:extLst>
          </p:cNvPr>
          <p:cNvSpPr txBox="1"/>
          <p:nvPr/>
        </p:nvSpPr>
        <p:spPr>
          <a:xfrm>
            <a:off x="10531476" y="11724381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Miao Jiang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Blockchain Developer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9D5931-122D-4F56-991C-BFCA8D0C1C91}"/>
              </a:ext>
            </a:extLst>
          </p:cNvPr>
          <p:cNvSpPr txBox="1"/>
          <p:nvPr/>
        </p:nvSpPr>
        <p:spPr>
          <a:xfrm>
            <a:off x="15762161" y="11724381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Richard Qin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Full-Stack Developer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EA336E-F928-4673-84ED-3BCBC412F67A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23112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1A30771-5ED6-40D7-80E0-73F093FD5597}"/>
              </a:ext>
            </a:extLst>
          </p:cNvPr>
          <p:cNvSpPr/>
          <p:nvPr/>
        </p:nvSpPr>
        <p:spPr>
          <a:xfrm>
            <a:off x="0" y="12723261"/>
            <a:ext cx="493395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CDE077-4828-B247-A6C0-6E41BDD4A3E6}"/>
              </a:ext>
            </a:extLst>
          </p:cNvPr>
          <p:cNvSpPr txBox="1"/>
          <p:nvPr/>
        </p:nvSpPr>
        <p:spPr>
          <a:xfrm>
            <a:off x="4847" y="689025"/>
            <a:ext cx="24377649" cy="137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000" b="1" dirty="0">
                <a:solidFill>
                  <a:schemeClr val="tx2"/>
                </a:solidFill>
                <a:latin typeface="+mj-lt"/>
              </a:rPr>
              <a:t>Team</a:t>
            </a:r>
            <a:r>
              <a:rPr lang="en-US" sz="7000" b="1" dirty="0">
                <a:solidFill>
                  <a:schemeClr val="tx2"/>
                </a:solidFill>
                <a:latin typeface="Montserrat SemiBold" panose="00000700000000000000" pitchFamily="50" charset="-52"/>
              </a:rPr>
              <a:t> Members</a:t>
            </a:r>
            <a:endParaRPr lang="ru-RU" sz="7000" b="1" dirty="0">
              <a:solidFill>
                <a:schemeClr val="tx2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D33A5-65DD-404F-8F90-118AFBB833DD}"/>
              </a:ext>
            </a:extLst>
          </p:cNvPr>
          <p:cNvSpPr txBox="1"/>
          <p:nvPr/>
        </p:nvSpPr>
        <p:spPr>
          <a:xfrm>
            <a:off x="1063782" y="2133600"/>
            <a:ext cx="23318714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Team has successfully </a:t>
            </a:r>
            <a:r>
              <a:rPr lang="en-US" altLang="zh-CN" sz="4000" dirty="0">
                <a:solidFill>
                  <a:srgbClr val="393E45"/>
                </a:solidFill>
                <a:cs typeface="Segoe UI" panose="020B0502040204020203" pitchFamily="34" charset="0"/>
              </a:rPr>
              <a:t>launched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 an OTC Crypto trading platform </a:t>
            </a:r>
            <a:r>
              <a:rPr lang="en-US" sz="4000" b="1" dirty="0">
                <a:solidFill>
                  <a:srgbClr val="E38100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linkcoin.pro 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in Dec</a:t>
            </a:r>
            <a:r>
              <a:rPr lang="en-US" altLang="zh-CN" sz="4000" dirty="0">
                <a:solidFill>
                  <a:srgbClr val="393E45"/>
                </a:solidFill>
                <a:cs typeface="Segoe UI" panose="020B0502040204020203" pitchFamily="34" charset="0"/>
              </a:rPr>
              <a:t>ember </a:t>
            </a:r>
            <a:r>
              <a:rPr lang="en-US" sz="4000" dirty="0">
                <a:solidFill>
                  <a:srgbClr val="393E45"/>
                </a:solidFill>
                <a:cs typeface="Segoe UI" panose="020B0502040204020203" pitchFamily="34" charset="0"/>
              </a:rPr>
              <a:t>2017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CA" sz="4000" b="1" dirty="0" err="1">
                <a:solidFill>
                  <a:srgbClr val="393E45"/>
                </a:solidFill>
                <a:cs typeface="Segoe UI" panose="020B0502040204020203" pitchFamily="34" charset="0"/>
              </a:rPr>
              <a:t>LinkCoin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has accumulated </a:t>
            </a:r>
            <a:r>
              <a:rPr lang="en-CA" sz="4000" b="1" dirty="0">
                <a:solidFill>
                  <a:srgbClr val="E38100"/>
                </a:solidFill>
                <a:cs typeface="Segoe UI" panose="020B0502040204020203" pitchFamily="34" charset="0"/>
              </a:rPr>
              <a:t>300,000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</a:t>
            </a:r>
            <a:r>
              <a:rPr lang="en-CA" sz="4000" b="1" dirty="0">
                <a:solidFill>
                  <a:srgbClr val="E38100"/>
                </a:solidFill>
                <a:cs typeface="Segoe UI" panose="020B0502040204020203" pitchFamily="34" charset="0"/>
              </a:rPr>
              <a:t>USERS</a:t>
            </a:r>
            <a:r>
              <a:rPr lang="en-CA" sz="4000" dirty="0">
                <a:solidFill>
                  <a:srgbClr val="393E45"/>
                </a:solidFill>
                <a:cs typeface="Segoe UI" panose="020B0502040204020203" pitchFamily="34" charset="0"/>
              </a:rPr>
              <a:t> till October 2018.</a:t>
            </a:r>
            <a:endParaRPr lang="en-US" sz="4000" dirty="0">
              <a:solidFill>
                <a:srgbClr val="393E4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26F579-ABFD-4DC1-B3F0-B4E39471274E}"/>
              </a:ext>
            </a:extLst>
          </p:cNvPr>
          <p:cNvSpPr txBox="1"/>
          <p:nvPr/>
        </p:nvSpPr>
        <p:spPr>
          <a:xfrm>
            <a:off x="5291638" y="7453078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Estrella Li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Marketing Lead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5" name="Picture Placeholder 9">
            <a:extLst>
              <a:ext uri="{FF2B5EF4-FFF2-40B4-BE49-F238E27FC236}">
                <a16:creationId xmlns:a16="http://schemas.microsoft.com/office/drawing/2014/main" id="{184B84C7-27FE-43F4-B0CF-6AEAF21529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19773" y="4801963"/>
            <a:ext cx="2462408" cy="2462409"/>
          </a:xfrm>
          <a:prstGeom prst="ellips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  <a:effectLst/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7BA2F2CC-70BD-4F4B-BDFE-5F0B1FB411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" b="368"/>
          <a:stretch>
            <a:fillRect/>
          </a:stretch>
        </p:blipFill>
        <p:spPr>
          <a:xfrm>
            <a:off x="11404836" y="4801963"/>
            <a:ext cx="2462408" cy="2462409"/>
          </a:xfrm>
          <a:prstGeom prst="ellips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  <a:effectLst/>
        </p:spPr>
      </p:pic>
      <p:pic>
        <p:nvPicPr>
          <p:cNvPr id="27" name="Picture Placeholder 3">
            <a:extLst>
              <a:ext uri="{FF2B5EF4-FFF2-40B4-BE49-F238E27FC236}">
                <a16:creationId xmlns:a16="http://schemas.microsoft.com/office/drawing/2014/main" id="{D50F4BAC-8FBD-4189-B475-051239B49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b="362"/>
          <a:stretch>
            <a:fillRect/>
          </a:stretch>
        </p:blipFill>
        <p:spPr>
          <a:xfrm>
            <a:off x="6177449" y="4801963"/>
            <a:ext cx="2462408" cy="2462409"/>
          </a:xfrm>
          <a:prstGeom prst="ellipse">
            <a:avLst/>
          </a:prstGeom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C372E3-434A-49EE-BA89-1CF71AE87383}"/>
              </a:ext>
            </a:extLst>
          </p:cNvPr>
          <p:cNvSpPr txBox="1"/>
          <p:nvPr/>
        </p:nvSpPr>
        <p:spPr>
          <a:xfrm>
            <a:off x="10525793" y="7453077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Leon Tang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Product Design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323C7-6283-491F-AD34-D4B5F66E148F}"/>
              </a:ext>
            </a:extLst>
          </p:cNvPr>
          <p:cNvSpPr txBox="1"/>
          <p:nvPr/>
        </p:nvSpPr>
        <p:spPr>
          <a:xfrm>
            <a:off x="15731038" y="7448386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Sharon Yu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Front-End Designer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E905A1-EA4B-420E-B869-C73756757420}"/>
              </a:ext>
            </a:extLst>
          </p:cNvPr>
          <p:cNvSpPr txBox="1"/>
          <p:nvPr/>
        </p:nvSpPr>
        <p:spPr>
          <a:xfrm>
            <a:off x="5291638" y="11724382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Jonah Mirsky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Digital Marketing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F36497-3DB0-4F4C-8DF4-3FCAF8670DE1}"/>
              </a:ext>
            </a:extLst>
          </p:cNvPr>
          <p:cNvSpPr txBox="1"/>
          <p:nvPr/>
        </p:nvSpPr>
        <p:spPr>
          <a:xfrm>
            <a:off x="10531475" y="11724382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2"/>
                </a:solidFill>
              </a:rPr>
              <a:t>Zhaoan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altLang="zh-CN" sz="3200" dirty="0">
                <a:solidFill>
                  <a:schemeClr val="tx2"/>
                </a:solidFill>
              </a:rPr>
              <a:t>Lin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Developer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22A0D2-6DBE-44FA-A6CE-1835D10F983E}"/>
              </a:ext>
            </a:extLst>
          </p:cNvPr>
          <p:cNvSpPr txBox="1"/>
          <p:nvPr/>
        </p:nvSpPr>
        <p:spPr>
          <a:xfrm>
            <a:off x="15746413" y="11724382"/>
            <a:ext cx="421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Baldwin Yuen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Digital Marketing</a:t>
            </a:r>
          </a:p>
        </p:txBody>
      </p:sp>
      <p:pic>
        <p:nvPicPr>
          <p:cNvPr id="33" name="Picture Placeholder 7">
            <a:extLst>
              <a:ext uri="{FF2B5EF4-FFF2-40B4-BE49-F238E27FC236}">
                <a16:creationId xmlns:a16="http://schemas.microsoft.com/office/drawing/2014/main" id="{5630F687-2226-4834-97D1-89598511AC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" b="365"/>
          <a:stretch>
            <a:fillRect/>
          </a:stretch>
        </p:blipFill>
        <p:spPr>
          <a:xfrm>
            <a:off x="16660617" y="9196191"/>
            <a:ext cx="2462408" cy="2462409"/>
          </a:xfrm>
          <a:prstGeom prst="ellipse">
            <a:avLst/>
          </a:prstGeom>
          <a:effectLst/>
        </p:spPr>
      </p:pic>
      <p:pic>
        <p:nvPicPr>
          <p:cNvPr id="34" name="Picture Placeholder 5">
            <a:extLst>
              <a:ext uri="{FF2B5EF4-FFF2-40B4-BE49-F238E27FC236}">
                <a16:creationId xmlns:a16="http://schemas.microsoft.com/office/drawing/2014/main" id="{692F37CC-5729-4B1A-AF9C-6B683D5657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r="184"/>
          <a:stretch>
            <a:fillRect/>
          </a:stretch>
        </p:blipFill>
        <p:spPr>
          <a:xfrm>
            <a:off x="11445680" y="9196191"/>
            <a:ext cx="2462408" cy="2462409"/>
          </a:xfrm>
          <a:prstGeom prst="ellipse">
            <a:avLst/>
          </a:prstGeom>
          <a:effectLst/>
        </p:spPr>
      </p:pic>
      <p:pic>
        <p:nvPicPr>
          <p:cNvPr id="35" name="Picture Placeholder 3">
            <a:extLst>
              <a:ext uri="{FF2B5EF4-FFF2-40B4-BE49-F238E27FC236}">
                <a16:creationId xmlns:a16="http://schemas.microsoft.com/office/drawing/2014/main" id="{88C03D14-15D1-4F5F-A38A-3D50DB34F08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8293" y="9196191"/>
            <a:ext cx="2462408" cy="2462409"/>
          </a:xfrm>
          <a:prstGeom prst="ellipse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BF7345-AD0B-431B-AE60-3323CB5F12D4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48703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29C3E-9BE9-4CCE-9F66-7C04DB34BAC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93E4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1C99E-79E0-44E6-A81D-62C75282A889}"/>
              </a:ext>
            </a:extLst>
          </p:cNvPr>
          <p:cNvSpPr txBox="1"/>
          <p:nvPr/>
        </p:nvSpPr>
        <p:spPr>
          <a:xfrm>
            <a:off x="606425" y="127824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>
                <a:solidFill>
                  <a:schemeClr val="bg1"/>
                </a:solidFill>
                <a:latin typeface="Montserrat SemiBold" panose="00000700000000000000" pitchFamily="50" charset="-52"/>
              </a:rPr>
              <a:t>Business </a:t>
            </a:r>
            <a:r>
              <a:rPr lang="en-US" sz="2000" spc="300">
                <a:solidFill>
                  <a:schemeClr val="bg1"/>
                </a:solidFill>
                <a:latin typeface="Montserrat" panose="00000500000000000000" pitchFamily="50" charset="-52"/>
              </a:rPr>
              <a:t>Powerpoint Template</a:t>
            </a:r>
            <a:endParaRPr lang="ru-RU" sz="2000" spc="30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62722-4D2D-4CDB-9712-7705FA5456A6}"/>
              </a:ext>
            </a:extLst>
          </p:cNvPr>
          <p:cNvSpPr txBox="1"/>
          <p:nvPr/>
        </p:nvSpPr>
        <p:spPr>
          <a:xfrm>
            <a:off x="577850" y="475861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0">
                <a:solidFill>
                  <a:schemeClr val="bg1"/>
                </a:solidFill>
                <a:latin typeface="LineAwesome" panose="02000603000000000000" pitchFamily="2" charset="0"/>
              </a:rPr>
              <a:t></a:t>
            </a:r>
            <a:endParaRPr lang="ru-RU" sz="5000" spc="300">
              <a:solidFill>
                <a:schemeClr val="bg1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A5DEB-01E3-4251-AF59-D264011BF247}"/>
              </a:ext>
            </a:extLst>
          </p:cNvPr>
          <p:cNvSpPr txBox="1"/>
          <p:nvPr/>
        </p:nvSpPr>
        <p:spPr>
          <a:xfrm>
            <a:off x="15998825" y="127824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>
                <a:solidFill>
                  <a:schemeClr val="bg1"/>
                </a:solidFill>
                <a:latin typeface="Montserrat SemiBold" panose="00000700000000000000" pitchFamily="50" charset="-52"/>
              </a:rPr>
              <a:t>0</a:t>
            </a:r>
            <a:fld id="{CA10BF32-9752-469F-AACA-BB5F73857290}" type="slidenum">
              <a:rPr lang="en-US" sz="2000" spc="300" smtClean="0">
                <a:solidFill>
                  <a:schemeClr val="bg1"/>
                </a:solidFill>
                <a:latin typeface="Montserrat SemiBold" panose="00000700000000000000" pitchFamily="50" charset="-52"/>
              </a:rPr>
              <a:t>15</a:t>
            </a:fld>
            <a:endParaRPr lang="ru-RU" sz="2000" spc="300">
              <a:solidFill>
                <a:schemeClr val="bg1"/>
              </a:solidFill>
              <a:latin typeface="Montserrat SemiBold" panose="00000700000000000000" pitchFamily="50" charset="-5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D524C-AAB9-4A0F-BAE0-EA1CFD546924}"/>
              </a:ext>
            </a:extLst>
          </p:cNvPr>
          <p:cNvSpPr/>
          <p:nvPr/>
        </p:nvSpPr>
        <p:spPr>
          <a:xfrm>
            <a:off x="577850" y="12782490"/>
            <a:ext cx="4524375" cy="40011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0E227-6C33-403C-92BD-E6A837F87E94}"/>
              </a:ext>
            </a:extLst>
          </p:cNvPr>
          <p:cNvGrpSpPr/>
          <p:nvPr/>
        </p:nvGrpSpPr>
        <p:grpSpPr>
          <a:xfrm>
            <a:off x="0" y="4902909"/>
            <a:ext cx="24377649" cy="2793291"/>
            <a:chOff x="0" y="2819400"/>
            <a:chExt cx="24377649" cy="27932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863D0A-DE54-4E7A-9B5F-7049C8A8776B}"/>
                </a:ext>
              </a:extLst>
            </p:cNvPr>
            <p:cNvSpPr/>
            <p:nvPr/>
          </p:nvSpPr>
          <p:spPr>
            <a:xfrm>
              <a:off x="11628415" y="2819400"/>
              <a:ext cx="11208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ru-RU" sz="96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AE234D-DD1F-40F2-B20C-36767F9EB596}"/>
                </a:ext>
              </a:extLst>
            </p:cNvPr>
            <p:cNvSpPr txBox="1"/>
            <p:nvPr/>
          </p:nvSpPr>
          <p:spPr>
            <a:xfrm>
              <a:off x="0" y="4049186"/>
              <a:ext cx="24377649" cy="156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8000" b="1" dirty="0">
                  <a:solidFill>
                    <a:schemeClr val="bg1"/>
                  </a:solidFill>
                  <a:latin typeface="Lato Heading"/>
                </a:rPr>
                <a:t>Decentralized Wall Street</a:t>
              </a:r>
              <a:endParaRPr lang="ru-RU" sz="8000" b="1" dirty="0">
                <a:solidFill>
                  <a:schemeClr val="bg1"/>
                </a:solidFill>
                <a:latin typeface="Lato Heading"/>
              </a:endParaRPr>
            </a:p>
          </p:txBody>
        </p:sp>
      </p:grpSp>
      <p:cxnSp>
        <p:nvCxnSpPr>
          <p:cNvPr id="21" name="Google Shape;336;p34">
            <a:extLst>
              <a:ext uri="{FF2B5EF4-FFF2-40B4-BE49-F238E27FC236}">
                <a16:creationId xmlns:a16="http://schemas.microsoft.com/office/drawing/2014/main" id="{4A08EA3E-77D0-4229-A597-092F1C99B129}"/>
              </a:ext>
            </a:extLst>
          </p:cNvPr>
          <p:cNvCxnSpPr/>
          <p:nvPr/>
        </p:nvCxnSpPr>
        <p:spPr>
          <a:xfrm>
            <a:off x="5721756" y="7848600"/>
            <a:ext cx="12934137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337;p34">
            <a:extLst>
              <a:ext uri="{FF2B5EF4-FFF2-40B4-BE49-F238E27FC236}">
                <a16:creationId xmlns:a16="http://schemas.microsoft.com/office/drawing/2014/main" id="{7B9D524E-BFFC-4EFD-8BF9-5F033FBDCB4C}"/>
              </a:ext>
            </a:extLst>
          </p:cNvPr>
          <p:cNvCxnSpPr>
            <a:cxnSpLocks/>
          </p:cNvCxnSpPr>
          <p:nvPr/>
        </p:nvCxnSpPr>
        <p:spPr>
          <a:xfrm>
            <a:off x="5819267" y="6025422"/>
            <a:ext cx="5226558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8E2BE45-F9FA-4803-BC02-E725391A4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35" y="4928941"/>
            <a:ext cx="1597579" cy="1597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Google Shape;337;p34">
            <a:extLst>
              <a:ext uri="{FF2B5EF4-FFF2-40B4-BE49-F238E27FC236}">
                <a16:creationId xmlns:a16="http://schemas.microsoft.com/office/drawing/2014/main" id="{43FB458A-1AD3-4027-AC4A-4A1F7B94DACA}"/>
              </a:ext>
            </a:extLst>
          </p:cNvPr>
          <p:cNvCxnSpPr>
            <a:cxnSpLocks/>
          </p:cNvCxnSpPr>
          <p:nvPr/>
        </p:nvCxnSpPr>
        <p:spPr>
          <a:xfrm>
            <a:off x="13380145" y="6025422"/>
            <a:ext cx="5226558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FC58F8-0705-4BF7-B532-1756BC1A1079}"/>
              </a:ext>
            </a:extLst>
          </p:cNvPr>
          <p:cNvSpPr txBox="1"/>
          <p:nvPr/>
        </p:nvSpPr>
        <p:spPr>
          <a:xfrm>
            <a:off x="7845424" y="8617803"/>
            <a:ext cx="8686800" cy="830997"/>
          </a:xfrm>
          <a:prstGeom prst="rect">
            <a:avLst/>
          </a:prstGeom>
          <a:noFill/>
          <a:effectLst>
            <a:glow rad="3048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rgbClr val="E381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Heading"/>
              </a:rPr>
              <a:t>www.yesbit.io</a:t>
            </a:r>
            <a:endParaRPr lang="en-CA" sz="4800" b="1" spc="300" dirty="0">
              <a:solidFill>
                <a:srgbClr val="E381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Heading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41C11-4722-4E3C-955B-4605AE1CD0E3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rgbClr val="39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7931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A4CD62-5B0A-4DDB-A0DC-C2CB5151D167}"/>
              </a:ext>
            </a:extLst>
          </p:cNvPr>
          <p:cNvSpPr txBox="1"/>
          <p:nvPr/>
        </p:nvSpPr>
        <p:spPr>
          <a:xfrm>
            <a:off x="1462485" y="9519148"/>
            <a:ext cx="599941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</a:rPr>
              <a:t>Highly frictional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6B133-ACCF-480F-B56F-2991797C6C2B}"/>
              </a:ext>
            </a:extLst>
          </p:cNvPr>
          <p:cNvSpPr txBox="1"/>
          <p:nvPr/>
        </p:nvSpPr>
        <p:spPr>
          <a:xfrm>
            <a:off x="9189114" y="9519148"/>
            <a:ext cx="599941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</a:rPr>
              <a:t>High fees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141F2-4C64-446E-BF88-9BB51818B4D4}"/>
              </a:ext>
            </a:extLst>
          </p:cNvPr>
          <p:cNvSpPr txBox="1"/>
          <p:nvPr/>
        </p:nvSpPr>
        <p:spPr>
          <a:xfrm>
            <a:off x="16933607" y="9519148"/>
            <a:ext cx="599941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</a:rPr>
              <a:t>Lack of asset variety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25B19-5909-4D13-8B00-1F07B28AEF6F}"/>
              </a:ext>
            </a:extLst>
          </p:cNvPr>
          <p:cNvSpPr txBox="1"/>
          <p:nvPr/>
        </p:nvSpPr>
        <p:spPr>
          <a:xfrm>
            <a:off x="0" y="1457981"/>
            <a:ext cx="24377649" cy="260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CA" altLang="zh-CN" sz="7000" b="1" dirty="0">
                <a:solidFill>
                  <a:srgbClr val="393E45"/>
                </a:solidFill>
                <a:latin typeface="+mj-lt"/>
              </a:rPr>
              <a:t>Current Problem</a:t>
            </a:r>
          </a:p>
          <a:p>
            <a:pPr algn="ctr">
              <a:lnSpc>
                <a:spcPct val="130000"/>
              </a:lnSpc>
            </a:pPr>
            <a:endParaRPr lang="en-CA" altLang="zh-CN" sz="2000" b="1" dirty="0">
              <a:solidFill>
                <a:srgbClr val="393E45"/>
              </a:solidFill>
              <a:latin typeface="+mj-lt"/>
            </a:endParaRPr>
          </a:p>
          <a:p>
            <a:pPr algn="ctr">
              <a:lnSpc>
                <a:spcPct val="130000"/>
              </a:lnSpc>
            </a:pPr>
            <a:r>
              <a:rPr lang="en-US" sz="4000" dirty="0">
                <a:solidFill>
                  <a:srgbClr val="393E45"/>
                </a:solidFill>
                <a:ea typeface="Calibri"/>
                <a:cs typeface="Segoe UI" panose="020B0502040204020203" pitchFamily="34" charset="0"/>
                <a:sym typeface="Calibri"/>
              </a:rPr>
              <a:t>International trading is only accessible through centralized derivatives trading platforms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56EA5A-47ED-4A8A-AC02-5BC282ECD752}"/>
              </a:ext>
            </a:extLst>
          </p:cNvPr>
          <p:cNvSpPr/>
          <p:nvPr/>
        </p:nvSpPr>
        <p:spPr>
          <a:xfrm>
            <a:off x="16915747" y="5029200"/>
            <a:ext cx="5999419" cy="6781800"/>
          </a:xfrm>
          <a:prstGeom prst="rect">
            <a:avLst/>
          </a:prstGeom>
          <a:noFill/>
          <a:ln w="63500">
            <a:solidFill>
              <a:srgbClr val="393E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F564A-0D4F-4506-B97B-1CE732D72E8F}"/>
              </a:ext>
            </a:extLst>
          </p:cNvPr>
          <p:cNvSpPr/>
          <p:nvPr/>
        </p:nvSpPr>
        <p:spPr>
          <a:xfrm>
            <a:off x="1462483" y="5029200"/>
            <a:ext cx="5999419" cy="6781800"/>
          </a:xfrm>
          <a:prstGeom prst="rect">
            <a:avLst/>
          </a:prstGeom>
          <a:noFill/>
          <a:ln w="63500">
            <a:solidFill>
              <a:srgbClr val="393E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5F704-6626-4B7E-9A2F-D5ACB0A72242}"/>
              </a:ext>
            </a:extLst>
          </p:cNvPr>
          <p:cNvSpPr/>
          <p:nvPr/>
        </p:nvSpPr>
        <p:spPr>
          <a:xfrm>
            <a:off x="9189116" y="5029200"/>
            <a:ext cx="5999419" cy="6781800"/>
          </a:xfrm>
          <a:prstGeom prst="rect">
            <a:avLst/>
          </a:prstGeom>
          <a:noFill/>
          <a:ln w="63500">
            <a:solidFill>
              <a:srgbClr val="393E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55760-C265-234F-BC9D-4E4D3228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020" y="6695351"/>
            <a:ext cx="2474871" cy="2474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6F9B8-3F88-C04B-9D8F-B681FCCD1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387" y="6910112"/>
            <a:ext cx="2474871" cy="2474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03696-DC02-0846-8641-C7BDF302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18" y="7124874"/>
            <a:ext cx="2045348" cy="2045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CF9629-509E-8F42-95A1-70BE4F03BC1F}"/>
              </a:ext>
            </a:extLst>
          </p:cNvPr>
          <p:cNvSpPr/>
          <p:nvPr/>
        </p:nvSpPr>
        <p:spPr>
          <a:xfrm>
            <a:off x="6854825" y="930326"/>
            <a:ext cx="734496" cy="1563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0" spc="300" dirty="0">
                <a:solidFill>
                  <a:srgbClr val="F8B500"/>
                </a:solidFill>
                <a:latin typeface="Montserrat SemiBold" panose="00000700000000000000" pitchFamily="50" charset="-52"/>
              </a:rPr>
              <a:t>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B721F5-BDA1-44AF-B9EE-8F62B98034B7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30A85-F1D6-43B8-BA2F-8CDA5724C15D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55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F62A7C77-D598-463B-A5CD-8B6D1E01F7A7}"/>
              </a:ext>
            </a:extLst>
          </p:cNvPr>
          <p:cNvSpPr/>
          <p:nvPr/>
        </p:nvSpPr>
        <p:spPr>
          <a:xfrm>
            <a:off x="0" y="0"/>
            <a:ext cx="9598025" cy="13716000"/>
          </a:xfrm>
          <a:prstGeom prst="rect">
            <a:avLst/>
          </a:prstGeom>
          <a:solidFill>
            <a:srgbClr val="393E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7B604F-86E6-4C96-8B8B-C30BD47C086C}"/>
              </a:ext>
            </a:extLst>
          </p:cNvPr>
          <p:cNvGrpSpPr/>
          <p:nvPr/>
        </p:nvGrpSpPr>
        <p:grpSpPr>
          <a:xfrm>
            <a:off x="13299564" y="7567920"/>
            <a:ext cx="1856760" cy="1856760"/>
            <a:chOff x="2036814" y="7491720"/>
            <a:chExt cx="1856760" cy="1856760"/>
          </a:xfrm>
          <a:solidFill>
            <a:srgbClr val="393E46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9623A-0A44-48BF-A4E4-86652A98B519}"/>
                </a:ext>
              </a:extLst>
            </p:cNvPr>
            <p:cNvSpPr/>
            <p:nvPr/>
          </p:nvSpPr>
          <p:spPr>
            <a:xfrm>
              <a:off x="2036814" y="7491720"/>
              <a:ext cx="1856760" cy="1856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062B3A-5C67-437D-B53C-AFB1FBDEAB39}"/>
                </a:ext>
              </a:extLst>
            </p:cNvPr>
            <p:cNvSpPr/>
            <p:nvPr/>
          </p:nvSpPr>
          <p:spPr>
            <a:xfrm>
              <a:off x="2872829" y="7771249"/>
              <a:ext cx="184730" cy="116955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endParaRPr lang="ru-RU" sz="70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60910A-01AD-4115-AE8C-5C172EC78DFB}"/>
              </a:ext>
            </a:extLst>
          </p:cNvPr>
          <p:cNvSpPr txBox="1"/>
          <p:nvPr/>
        </p:nvSpPr>
        <p:spPr>
          <a:xfrm>
            <a:off x="12106092" y="10026591"/>
            <a:ext cx="42068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</a:rPr>
              <a:t>Foreign Currency</a:t>
            </a:r>
          </a:p>
          <a:p>
            <a:pPr algn="ctr"/>
            <a:r>
              <a:rPr lang="en-CA" altLang="zh-CN" sz="2900" dirty="0">
                <a:solidFill>
                  <a:schemeClr val="tx2"/>
                </a:solidFill>
              </a:rPr>
              <a:t>USD/JPY</a:t>
            </a:r>
            <a:endParaRPr lang="en-US" altLang="zh-CN" sz="2900" dirty="0">
              <a:solidFill>
                <a:schemeClr val="tx2"/>
              </a:solidFill>
            </a:endParaRPr>
          </a:p>
          <a:p>
            <a:pPr algn="ctr"/>
            <a:r>
              <a:rPr lang="en-US" altLang="zh-CN" sz="2900" dirty="0">
                <a:solidFill>
                  <a:schemeClr val="tx2"/>
                </a:solidFill>
              </a:rPr>
              <a:t>USD/CAD</a:t>
            </a:r>
            <a:endParaRPr lang="en-CA" altLang="zh-CN" sz="29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339650-BF94-461D-8D23-FB82EE6A7384}"/>
              </a:ext>
            </a:extLst>
          </p:cNvPr>
          <p:cNvGrpSpPr/>
          <p:nvPr/>
        </p:nvGrpSpPr>
        <p:grpSpPr>
          <a:xfrm>
            <a:off x="18834409" y="7567920"/>
            <a:ext cx="1856760" cy="1856760"/>
            <a:chOff x="2036814" y="7491720"/>
            <a:chExt cx="1856760" cy="1856760"/>
          </a:xfrm>
          <a:solidFill>
            <a:srgbClr val="393E46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483A2D-6F83-451E-991A-4A04AC739997}"/>
                </a:ext>
              </a:extLst>
            </p:cNvPr>
            <p:cNvSpPr/>
            <p:nvPr/>
          </p:nvSpPr>
          <p:spPr>
            <a:xfrm>
              <a:off x="2036814" y="7491720"/>
              <a:ext cx="1856760" cy="1856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6BF4AC-A8F2-44D4-9B35-67C7600A6F59}"/>
                </a:ext>
              </a:extLst>
            </p:cNvPr>
            <p:cNvSpPr/>
            <p:nvPr/>
          </p:nvSpPr>
          <p:spPr>
            <a:xfrm>
              <a:off x="2872829" y="7796649"/>
              <a:ext cx="184730" cy="116955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endParaRPr lang="ru-RU" sz="70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48008-2B73-4432-A228-F0DBB8CE0E20}"/>
              </a:ext>
            </a:extLst>
          </p:cNvPr>
          <p:cNvSpPr txBox="1"/>
          <p:nvPr/>
        </p:nvSpPr>
        <p:spPr>
          <a:xfrm>
            <a:off x="17659353" y="10026591"/>
            <a:ext cx="42068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</a:rPr>
              <a:t>Commodities</a:t>
            </a:r>
          </a:p>
          <a:p>
            <a:pPr algn="ctr"/>
            <a:r>
              <a:rPr lang="en-US" altLang="zh-CN" sz="2900" dirty="0">
                <a:solidFill>
                  <a:schemeClr val="tx2"/>
                </a:solidFill>
              </a:rPr>
              <a:t>Oil Price</a:t>
            </a:r>
            <a:endParaRPr lang="en-US" sz="2900" dirty="0">
              <a:solidFill>
                <a:schemeClr val="tx2"/>
              </a:solidFill>
            </a:endParaRPr>
          </a:p>
          <a:p>
            <a:pPr algn="ctr"/>
            <a:r>
              <a:rPr lang="en-US" sz="2900" dirty="0">
                <a:solidFill>
                  <a:schemeClr val="tx2"/>
                </a:solidFill>
              </a:rPr>
              <a:t>Gold </a:t>
            </a:r>
            <a:r>
              <a:rPr lang="en-US" altLang="zh-CN" sz="2900" dirty="0">
                <a:solidFill>
                  <a:schemeClr val="tx2"/>
                </a:solidFill>
              </a:rPr>
              <a:t>Price</a:t>
            </a:r>
            <a:endParaRPr lang="en-US" sz="29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FD46F3-8849-4728-A860-0EF2455F61FE}"/>
              </a:ext>
            </a:extLst>
          </p:cNvPr>
          <p:cNvGrpSpPr/>
          <p:nvPr/>
        </p:nvGrpSpPr>
        <p:grpSpPr>
          <a:xfrm>
            <a:off x="13296389" y="2482269"/>
            <a:ext cx="1856760" cy="1856760"/>
            <a:chOff x="2036814" y="7491720"/>
            <a:chExt cx="1856760" cy="1856760"/>
          </a:xfrm>
          <a:solidFill>
            <a:srgbClr val="393E46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99A2C6-0A7A-40B1-8377-7C4368B2AD25}"/>
                </a:ext>
              </a:extLst>
            </p:cNvPr>
            <p:cNvSpPr/>
            <p:nvPr/>
          </p:nvSpPr>
          <p:spPr>
            <a:xfrm>
              <a:off x="2036814" y="7491720"/>
              <a:ext cx="1856760" cy="1856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465062-B13C-4356-AA17-D33AD465D10A}"/>
                </a:ext>
              </a:extLst>
            </p:cNvPr>
            <p:cNvSpPr/>
            <p:nvPr/>
          </p:nvSpPr>
          <p:spPr>
            <a:xfrm>
              <a:off x="2872829" y="7796649"/>
              <a:ext cx="184730" cy="116955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endParaRPr lang="ru-RU" sz="70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2FD9D8D-42F5-4771-B267-E305D716B363}"/>
              </a:ext>
            </a:extLst>
          </p:cNvPr>
          <p:cNvSpPr txBox="1"/>
          <p:nvPr/>
        </p:nvSpPr>
        <p:spPr>
          <a:xfrm>
            <a:off x="12036425" y="4940940"/>
            <a:ext cx="44108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</a:rPr>
              <a:t>Equities &amp; Indices</a:t>
            </a:r>
          </a:p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  </a:t>
            </a:r>
            <a:r>
              <a:rPr lang="en-US" altLang="zh-CN" sz="2900" dirty="0">
                <a:solidFill>
                  <a:schemeClr val="tx2"/>
                </a:solidFill>
              </a:rPr>
              <a:t>S &amp; P 500</a:t>
            </a:r>
          </a:p>
          <a:p>
            <a:pPr algn="ctr"/>
            <a:r>
              <a:rPr lang="en-US" sz="2900" dirty="0">
                <a:solidFill>
                  <a:schemeClr val="tx2"/>
                </a:solidFill>
              </a:rPr>
              <a:t>NASDAQ Composite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FECEF6-2A1E-4E3E-9E17-222EFC1BEFF6}"/>
              </a:ext>
            </a:extLst>
          </p:cNvPr>
          <p:cNvGrpSpPr/>
          <p:nvPr/>
        </p:nvGrpSpPr>
        <p:grpSpPr>
          <a:xfrm>
            <a:off x="18828136" y="2482269"/>
            <a:ext cx="1856760" cy="1856760"/>
            <a:chOff x="2036814" y="7491720"/>
            <a:chExt cx="1856760" cy="1856760"/>
          </a:xfrm>
          <a:solidFill>
            <a:srgbClr val="393E46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1A61FB-F61F-40F5-868E-CECA16E84E42}"/>
                </a:ext>
              </a:extLst>
            </p:cNvPr>
            <p:cNvSpPr/>
            <p:nvPr/>
          </p:nvSpPr>
          <p:spPr>
            <a:xfrm>
              <a:off x="2036814" y="7491720"/>
              <a:ext cx="1856760" cy="1856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82B1D7-511D-414F-9E25-D2DC861632F4}"/>
                </a:ext>
              </a:extLst>
            </p:cNvPr>
            <p:cNvSpPr/>
            <p:nvPr/>
          </p:nvSpPr>
          <p:spPr>
            <a:xfrm>
              <a:off x="2872829" y="7796649"/>
              <a:ext cx="184730" cy="116955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endParaRPr lang="ru-RU" sz="70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617494-6663-4774-BB34-162FE3B53466}"/>
              </a:ext>
            </a:extLst>
          </p:cNvPr>
          <p:cNvSpPr txBox="1"/>
          <p:nvPr/>
        </p:nvSpPr>
        <p:spPr>
          <a:xfrm>
            <a:off x="17653080" y="4916310"/>
            <a:ext cx="42068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</a:rPr>
              <a:t>Cryptos</a:t>
            </a:r>
            <a:endParaRPr lang="en-CA" sz="3200" b="1" dirty="0">
              <a:solidFill>
                <a:schemeClr val="tx2"/>
              </a:solidFill>
            </a:endParaRPr>
          </a:p>
          <a:p>
            <a:pPr algn="ctr"/>
            <a:r>
              <a:rPr lang="en-US" altLang="zh-CN" sz="2900" dirty="0">
                <a:solidFill>
                  <a:schemeClr val="tx2"/>
                </a:solidFill>
              </a:rPr>
              <a:t>BTC/CAD</a:t>
            </a:r>
          </a:p>
          <a:p>
            <a:pPr algn="ctr"/>
            <a:r>
              <a:rPr lang="en-US" altLang="zh-CN" sz="2900" dirty="0">
                <a:solidFill>
                  <a:schemeClr val="tx2"/>
                </a:solidFill>
              </a:rPr>
              <a:t>ETH/CAD</a:t>
            </a:r>
            <a:endParaRPr lang="en-US" sz="2900" dirty="0">
              <a:solidFill>
                <a:schemeClr val="tx2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CC5AC6-85D1-40B0-90F4-8EBFE3A07441}"/>
              </a:ext>
            </a:extLst>
          </p:cNvPr>
          <p:cNvCxnSpPr>
            <a:cxnSpLocks/>
          </p:cNvCxnSpPr>
          <p:nvPr/>
        </p:nvCxnSpPr>
        <p:spPr>
          <a:xfrm>
            <a:off x="1787525" y="6858000"/>
            <a:ext cx="60229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BACFA26-B89F-4B0E-9ECE-4D07FF7E7D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890" y="2736023"/>
            <a:ext cx="1349251" cy="13492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348D99-3909-4AC9-A870-C6414D8024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25" y="2819400"/>
            <a:ext cx="1169551" cy="11695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7E18FD-2700-4791-9641-47ED1B7B96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12" y="7755923"/>
            <a:ext cx="1451407" cy="145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99EB26-5B0A-48EC-B0E3-E9D1B2D7EE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889" y="7839555"/>
            <a:ext cx="1457278" cy="13431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1457AE5-31C2-4793-8368-0650DF359C51}"/>
              </a:ext>
            </a:extLst>
          </p:cNvPr>
          <p:cNvSpPr txBox="1"/>
          <p:nvPr/>
        </p:nvSpPr>
        <p:spPr>
          <a:xfrm>
            <a:off x="437893" y="7079781"/>
            <a:ext cx="8931532" cy="118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CA" sz="4000" b="1" dirty="0">
                <a:solidFill>
                  <a:schemeClr val="bg1"/>
                </a:solidFill>
              </a:rPr>
              <a:t>Blockchain + Bloomberg + NASDAQ</a:t>
            </a:r>
          </a:p>
          <a:p>
            <a:pPr algn="ctr">
              <a:lnSpc>
                <a:spcPct val="150000"/>
              </a:lnSpc>
            </a:pPr>
            <a:endParaRPr lang="ru-RU" sz="1400" spc="300" dirty="0">
              <a:solidFill>
                <a:schemeClr val="bg1"/>
              </a:solidFill>
              <a:latin typeface="Montserrat SemiBold" panose="00000700000000000000" pitchFamily="50" charset="-52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4FDBB1E-189B-4766-82B5-F9DE7BD92A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25" y="4902330"/>
            <a:ext cx="5545597" cy="18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4608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92ADD6-6E2B-4029-ACB6-F27B94E9FCA1}"/>
              </a:ext>
            </a:extLst>
          </p:cNvPr>
          <p:cNvCxnSpPr>
            <a:cxnSpLocks/>
          </p:cNvCxnSpPr>
          <p:nvPr/>
        </p:nvCxnSpPr>
        <p:spPr>
          <a:xfrm>
            <a:off x="12188825" y="0"/>
            <a:ext cx="0" cy="137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244B3FE-2B5B-4F60-AF81-28E4C3758BC8}"/>
              </a:ext>
            </a:extLst>
          </p:cNvPr>
          <p:cNvSpPr/>
          <p:nvPr/>
        </p:nvSpPr>
        <p:spPr>
          <a:xfrm>
            <a:off x="11617325" y="3200400"/>
            <a:ext cx="1143000" cy="106680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BB9E8-7B23-4710-A905-1B1CC8DE2D24}"/>
              </a:ext>
            </a:extLst>
          </p:cNvPr>
          <p:cNvSpPr txBox="1"/>
          <p:nvPr/>
        </p:nvSpPr>
        <p:spPr>
          <a:xfrm>
            <a:off x="13031179" y="1447801"/>
            <a:ext cx="104866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b="1" dirty="0">
                <a:solidFill>
                  <a:srgbClr val="393E46"/>
                </a:solidFill>
                <a:latin typeface="Lato Heading"/>
              </a:rPr>
              <a:t>Decentralized </a:t>
            </a:r>
            <a:r>
              <a:rPr lang="en-CA" altLang="zh-CN" sz="7000" b="1" dirty="0">
                <a:solidFill>
                  <a:srgbClr val="393E46"/>
                </a:solidFill>
                <a:latin typeface="Lato Heading"/>
              </a:rPr>
              <a:t>Platforms</a:t>
            </a:r>
            <a:endParaRPr lang="en-CA" sz="7000" b="1" dirty="0">
              <a:solidFill>
                <a:srgbClr val="393E46"/>
              </a:solidFill>
              <a:latin typeface="Lato Heading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5DC20-42CB-41F5-8C3C-A31F7225FF79}"/>
              </a:ext>
            </a:extLst>
          </p:cNvPr>
          <p:cNvSpPr/>
          <p:nvPr/>
        </p:nvSpPr>
        <p:spPr>
          <a:xfrm>
            <a:off x="301625" y="0"/>
            <a:ext cx="1981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75888-865C-4262-AE90-FD5267167561}"/>
              </a:ext>
            </a:extLst>
          </p:cNvPr>
          <p:cNvSpPr txBox="1"/>
          <p:nvPr/>
        </p:nvSpPr>
        <p:spPr>
          <a:xfrm>
            <a:off x="1007241" y="1447801"/>
            <a:ext cx="10800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0" b="1" dirty="0">
                <a:solidFill>
                  <a:srgbClr val="393E46"/>
                </a:solidFill>
                <a:latin typeface="Lato Heading"/>
              </a:rPr>
              <a:t>Centralized </a:t>
            </a:r>
            <a:r>
              <a:rPr lang="en-CA" altLang="zh-CN" sz="7000" b="1" dirty="0">
                <a:solidFill>
                  <a:srgbClr val="393E46"/>
                </a:solidFill>
                <a:latin typeface="Lato Heading"/>
              </a:rPr>
              <a:t>Platforms</a:t>
            </a:r>
            <a:endParaRPr lang="en-CA" sz="7000" b="1" dirty="0">
              <a:solidFill>
                <a:srgbClr val="393E46"/>
              </a:solidFill>
              <a:latin typeface="Lato Heading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18FA2-82AF-4EF1-A539-A5C88567E686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266D648-77F9-4B38-80DA-EB4829483210}"/>
              </a:ext>
            </a:extLst>
          </p:cNvPr>
          <p:cNvGrpSpPr/>
          <p:nvPr/>
        </p:nvGrpSpPr>
        <p:grpSpPr>
          <a:xfrm>
            <a:off x="834390" y="5283600"/>
            <a:ext cx="10670504" cy="4622400"/>
            <a:chOff x="834390" y="4597800"/>
            <a:chExt cx="10670504" cy="4622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79D0A0-96D5-4332-A3E1-F9CE45D51A6F}"/>
                </a:ext>
              </a:extLst>
            </p:cNvPr>
            <p:cNvGrpSpPr/>
            <p:nvPr/>
          </p:nvGrpSpPr>
          <p:grpSpPr>
            <a:xfrm>
              <a:off x="834390" y="4597800"/>
              <a:ext cx="3168635" cy="4622400"/>
              <a:chOff x="834390" y="5270079"/>
              <a:chExt cx="3168635" cy="46224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18D34C-F838-4AEB-920E-D4DF19238EED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23E10C-0D69-4824-9467-CC3005630B8E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0E95B8-F0EC-44B1-AD47-AD50A3C0DC1B}"/>
                </a:ext>
              </a:extLst>
            </p:cNvPr>
            <p:cNvGrpSpPr/>
            <p:nvPr/>
          </p:nvGrpSpPr>
          <p:grpSpPr>
            <a:xfrm>
              <a:off x="4562811" y="4597800"/>
              <a:ext cx="3168635" cy="4622400"/>
              <a:chOff x="834390" y="5270079"/>
              <a:chExt cx="3168635" cy="46224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FB7708-1BEE-460B-A822-F4045F4E3BD2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0F7C2B9-F15E-47AB-839E-7BBA1E2DD188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F96064A-9386-45C2-95AA-105F7DEC5A40}"/>
                </a:ext>
              </a:extLst>
            </p:cNvPr>
            <p:cNvGrpSpPr/>
            <p:nvPr/>
          </p:nvGrpSpPr>
          <p:grpSpPr>
            <a:xfrm>
              <a:off x="8323566" y="4597800"/>
              <a:ext cx="3168635" cy="4622400"/>
              <a:chOff x="834390" y="5270079"/>
              <a:chExt cx="3168635" cy="4622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9372B5-3741-4FA2-B1CA-287ECF68F9AA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DCA1F56-95EB-4569-B806-8EA89A8692AE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CB9DA10-990C-4FFE-B277-6AB6AA85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025" y="5634466"/>
              <a:ext cx="1484815" cy="148481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457DE05-1236-4B6D-8F74-9B79E96D8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494" y="5370911"/>
              <a:ext cx="1833731" cy="183373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13C2C6F-8771-4A39-B4F8-56FD504B2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888" y="5549105"/>
              <a:ext cx="1655537" cy="1655537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CAD635D-018F-4E8C-AF0B-388172FEF028}"/>
                </a:ext>
              </a:extLst>
            </p:cNvPr>
            <p:cNvSpPr txBox="1"/>
            <p:nvPr/>
          </p:nvSpPr>
          <p:spPr>
            <a:xfrm>
              <a:off x="864913" y="7813856"/>
              <a:ext cx="30943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Slow </a:t>
              </a:r>
              <a:br>
                <a:rPr lang="en-CA" dirty="0">
                  <a:solidFill>
                    <a:srgbClr val="393E46"/>
                  </a:solidFill>
                  <a:latin typeface="Antonio"/>
                </a:rPr>
              </a:br>
              <a:r>
                <a:rPr lang="en-CA" dirty="0">
                  <a:solidFill>
                    <a:srgbClr val="393E46"/>
                  </a:solidFill>
                  <a:latin typeface="Antonio"/>
                </a:rPr>
                <a:t>Withdraw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D79FE9-068D-4412-8C2C-CBF12E6039D2}"/>
                </a:ext>
              </a:extLst>
            </p:cNvPr>
            <p:cNvSpPr txBox="1"/>
            <p:nvPr/>
          </p:nvSpPr>
          <p:spPr>
            <a:xfrm>
              <a:off x="4549775" y="7813856"/>
              <a:ext cx="3143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High Transaction Fee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D380E1-09A3-4555-886A-6BD1C49BFA73}"/>
                </a:ext>
              </a:extLst>
            </p:cNvPr>
            <p:cNvSpPr txBox="1"/>
            <p:nvPr/>
          </p:nvSpPr>
          <p:spPr>
            <a:xfrm>
              <a:off x="8361644" y="7813856"/>
              <a:ext cx="3143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Lack of Derivatives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B85F0CF-9201-435B-8205-41A32ACFF5E4}"/>
              </a:ext>
            </a:extLst>
          </p:cNvPr>
          <p:cNvGrpSpPr/>
          <p:nvPr/>
        </p:nvGrpSpPr>
        <p:grpSpPr>
          <a:xfrm>
            <a:off x="12847373" y="5283600"/>
            <a:ext cx="10695889" cy="4622400"/>
            <a:chOff x="12847373" y="4597800"/>
            <a:chExt cx="10695889" cy="46224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FACCBA1-D05C-4695-A5A7-95672C60406C}"/>
                </a:ext>
              </a:extLst>
            </p:cNvPr>
            <p:cNvGrpSpPr/>
            <p:nvPr/>
          </p:nvGrpSpPr>
          <p:grpSpPr>
            <a:xfrm>
              <a:off x="12885451" y="4597800"/>
              <a:ext cx="3168635" cy="4622400"/>
              <a:chOff x="834390" y="5270079"/>
              <a:chExt cx="3168635" cy="46224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3DAFE69-16E7-44E4-A11B-6C84A1F5231C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F81EA2B-6D27-466A-8AD9-CF6ABF9D21C8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46E791-C549-4633-8BA4-078366B30FE0}"/>
                </a:ext>
              </a:extLst>
            </p:cNvPr>
            <p:cNvGrpSpPr/>
            <p:nvPr/>
          </p:nvGrpSpPr>
          <p:grpSpPr>
            <a:xfrm>
              <a:off x="16613872" y="4597800"/>
              <a:ext cx="3168635" cy="4622400"/>
              <a:chOff x="834390" y="5270079"/>
              <a:chExt cx="3168635" cy="46224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16A489-A134-4C9D-85D7-100081D17171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E9B3AFA-6CE6-418F-974C-FD1CAEA81A37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9CFC7E0-88E7-4ACD-8F90-4E2B5403E4CF}"/>
                </a:ext>
              </a:extLst>
            </p:cNvPr>
            <p:cNvGrpSpPr/>
            <p:nvPr/>
          </p:nvGrpSpPr>
          <p:grpSpPr>
            <a:xfrm>
              <a:off x="20374627" y="4597800"/>
              <a:ext cx="3168635" cy="4622400"/>
              <a:chOff x="834390" y="5270079"/>
              <a:chExt cx="3168635" cy="462240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773085-5416-42A4-A3E1-B83BCC03006E}"/>
                  </a:ext>
                </a:extLst>
              </p:cNvPr>
              <p:cNvSpPr/>
              <p:nvPr/>
            </p:nvSpPr>
            <p:spPr>
              <a:xfrm>
                <a:off x="834390" y="5289004"/>
                <a:ext cx="3143250" cy="457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95000"/>
                  </a:schemeClr>
                </a:soli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F2F8E3-870F-440B-A224-F5E9F3E2655A}"/>
                  </a:ext>
                </a:extLst>
              </p:cNvPr>
              <p:cNvSpPr/>
              <p:nvPr/>
            </p:nvSpPr>
            <p:spPr>
              <a:xfrm>
                <a:off x="835025" y="5270079"/>
                <a:ext cx="3168000" cy="4622400"/>
              </a:xfrm>
              <a:prstGeom prst="rect">
                <a:avLst/>
              </a:prstGeom>
              <a:solidFill>
                <a:schemeClr val="bg1"/>
              </a:solidFill>
              <a:ln w="635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511232733   </a:t>
                </a:r>
                <a:endParaRPr lang="ru-RU" dirty="0"/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E7DED11-4BF6-4CD8-BDBA-5C83C09A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4491" y="5638806"/>
              <a:ext cx="1476134" cy="14761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A7EE49F-FCB2-43A7-8C82-865EC7EE2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7717" y="5580053"/>
              <a:ext cx="1593640" cy="159364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F395E98-8236-4CE2-B6A0-60EE37ECA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2768" y="5662945"/>
              <a:ext cx="1427857" cy="142785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9B8DF8-A662-4923-9790-945BA06E52D7}"/>
                </a:ext>
              </a:extLst>
            </p:cNvPr>
            <p:cNvSpPr txBox="1"/>
            <p:nvPr/>
          </p:nvSpPr>
          <p:spPr>
            <a:xfrm>
              <a:off x="12847373" y="7813856"/>
              <a:ext cx="3143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Network’s </a:t>
              </a:r>
            </a:p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High TPS 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FF46BD-0FEC-4E10-A8F1-63981DAEB33F}"/>
                </a:ext>
              </a:extLst>
            </p:cNvPr>
            <p:cNvSpPr txBox="1"/>
            <p:nvPr/>
          </p:nvSpPr>
          <p:spPr>
            <a:xfrm>
              <a:off x="16608425" y="7813856"/>
              <a:ext cx="3143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Low Transaction Fee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002952-0FB6-4E29-AA39-E32566DA74A2}"/>
                </a:ext>
              </a:extLst>
            </p:cNvPr>
            <p:cNvSpPr txBox="1"/>
            <p:nvPr/>
          </p:nvSpPr>
          <p:spPr>
            <a:xfrm>
              <a:off x="20399375" y="7813856"/>
              <a:ext cx="3143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P2P</a:t>
              </a:r>
            </a:p>
            <a:p>
              <a:pPr algn="ctr"/>
              <a:r>
                <a:rPr lang="en-CA" dirty="0">
                  <a:solidFill>
                    <a:srgbClr val="393E46"/>
                  </a:solidFill>
                  <a:latin typeface="Antonio"/>
                </a:rPr>
                <a:t>Trading</a:t>
              </a:r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C370A147-0C86-43B5-966A-4C7CF220C3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954" y="10691902"/>
            <a:ext cx="5100727" cy="1728698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EAAC1343-C896-45DC-98E8-0A2635BD1FBA}"/>
              </a:ext>
            </a:extLst>
          </p:cNvPr>
          <p:cNvGrpSpPr/>
          <p:nvPr/>
        </p:nvGrpSpPr>
        <p:grpSpPr>
          <a:xfrm>
            <a:off x="1340467" y="10880632"/>
            <a:ext cx="9658350" cy="1329995"/>
            <a:chOff x="930275" y="10441897"/>
            <a:chExt cx="9658350" cy="132999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8F5E8CE-9DC1-4FB1-B97F-496894EA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75" y="10659700"/>
              <a:ext cx="5391150" cy="9525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08A408A-5778-42BB-8924-38A0FF2B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169" y="10441897"/>
              <a:ext cx="3570456" cy="1329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1121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483AD-8B07-42A7-AF67-2C799316B8B5}"/>
              </a:ext>
            </a:extLst>
          </p:cNvPr>
          <p:cNvGrpSpPr/>
          <p:nvPr/>
        </p:nvGrpSpPr>
        <p:grpSpPr>
          <a:xfrm>
            <a:off x="14789696" y="0"/>
            <a:ext cx="9598025" cy="13716000"/>
            <a:chOff x="0" y="0"/>
            <a:chExt cx="9598025" cy="13716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13C376-7D18-4DFB-B582-FFA90F917852}"/>
                </a:ext>
              </a:extLst>
            </p:cNvPr>
            <p:cNvSpPr/>
            <p:nvPr/>
          </p:nvSpPr>
          <p:spPr>
            <a:xfrm>
              <a:off x="0" y="0"/>
              <a:ext cx="9598025" cy="13716000"/>
            </a:xfrm>
            <a:prstGeom prst="rect">
              <a:avLst/>
            </a:prstGeom>
            <a:solidFill>
              <a:srgbClr val="393E4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958C4EB-32CC-47DE-B2F8-D5FB189A3735}"/>
                </a:ext>
              </a:extLst>
            </p:cNvPr>
            <p:cNvCxnSpPr>
              <a:cxnSpLocks/>
            </p:cNvCxnSpPr>
            <p:nvPr/>
          </p:nvCxnSpPr>
          <p:spPr>
            <a:xfrm>
              <a:off x="1787525" y="6858000"/>
              <a:ext cx="60229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A219C8-D256-4964-AB2E-F36967BA4F13}"/>
                </a:ext>
              </a:extLst>
            </p:cNvPr>
            <p:cNvSpPr txBox="1"/>
            <p:nvPr/>
          </p:nvSpPr>
          <p:spPr>
            <a:xfrm>
              <a:off x="437893" y="7079781"/>
              <a:ext cx="8931532" cy="11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CA" sz="4000" b="1" dirty="0">
                  <a:solidFill>
                    <a:schemeClr val="bg1"/>
                  </a:solidFill>
                </a:rPr>
                <a:t>Blockchain + Bloomberg + NASDAQ</a:t>
              </a:r>
            </a:p>
            <a:p>
              <a:pPr algn="ctr">
                <a:lnSpc>
                  <a:spcPct val="150000"/>
                </a:lnSpc>
              </a:pPr>
              <a:endParaRPr lang="ru-RU" sz="14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7B2E0F1-F8AB-4DA8-ADA8-0C1AF4D7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025" y="4902330"/>
              <a:ext cx="5545597" cy="1879470"/>
            </a:xfrm>
            <a:prstGeom prst="rect">
              <a:avLst/>
            </a:prstGeom>
          </p:spPr>
        </p:pic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7E04F737-9D9C-45A5-8809-09727C6663CD}"/>
              </a:ext>
            </a:extLst>
          </p:cNvPr>
          <p:cNvSpPr/>
          <p:nvPr/>
        </p:nvSpPr>
        <p:spPr>
          <a:xfrm>
            <a:off x="454025" y="12573000"/>
            <a:ext cx="6477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EAA396-F586-4D52-89B5-E6D799C9B791}"/>
              </a:ext>
            </a:extLst>
          </p:cNvPr>
          <p:cNvGrpSpPr/>
          <p:nvPr/>
        </p:nvGrpSpPr>
        <p:grpSpPr>
          <a:xfrm>
            <a:off x="1778546" y="2269713"/>
            <a:ext cx="16424275" cy="8741220"/>
            <a:chOff x="11807825" y="2269713"/>
            <a:chExt cx="16424275" cy="874122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D3A4F30-2031-42FF-B852-313DF68A3341}"/>
                </a:ext>
              </a:extLst>
            </p:cNvPr>
            <p:cNvGrpSpPr/>
            <p:nvPr/>
          </p:nvGrpSpPr>
          <p:grpSpPr>
            <a:xfrm>
              <a:off x="11841767" y="8425610"/>
              <a:ext cx="9858096" cy="2585323"/>
              <a:chOff x="12088712" y="9382981"/>
              <a:chExt cx="9858096" cy="258532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481922-F9F3-4FCE-8BF8-DFF42EC9BE9C}"/>
                  </a:ext>
                </a:extLst>
              </p:cNvPr>
              <p:cNvSpPr txBox="1"/>
              <p:nvPr/>
            </p:nvSpPr>
            <p:spPr>
              <a:xfrm>
                <a:off x="14418562" y="9382981"/>
                <a:ext cx="752824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393E45"/>
                    </a:solidFill>
                    <a:latin typeface="+mj-lt"/>
                  </a:rPr>
                  <a:t>Proof of Work</a:t>
                </a:r>
                <a:endParaRPr lang="en-US" sz="1050" dirty="0">
                  <a:solidFill>
                    <a:srgbClr val="393E45"/>
                  </a:solidFill>
                  <a:latin typeface="+mj-lt"/>
                </a:endParaRPr>
              </a:p>
              <a:p>
                <a:r>
                  <a:rPr lang="en-US" altLang="zh-CN" dirty="0">
                    <a:solidFill>
                      <a:srgbClr val="3C3D46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Derivative </a:t>
                </a:r>
                <a:r>
                  <a:rPr lang="en-US" dirty="0">
                    <a:solidFill>
                      <a:srgbClr val="3C3D46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contracts are processed via </a:t>
                </a:r>
                <a:r>
                  <a:rPr lang="en-US" b="1" dirty="0">
                    <a:solidFill>
                      <a:srgbClr val="EB8600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Proof of Work</a:t>
                </a:r>
                <a:r>
                  <a:rPr lang="en-US" dirty="0">
                    <a:solidFill>
                      <a:srgbClr val="3C3D46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 to ensure blocks are mined efficiently</a:t>
                </a:r>
                <a:r>
                  <a:rPr lang="en-US" b="1" dirty="0">
                    <a:solidFill>
                      <a:srgbClr val="3C3D46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8A07885-A459-4F0B-9A80-1493F7C2ABA8}"/>
                  </a:ext>
                </a:extLst>
              </p:cNvPr>
              <p:cNvSpPr/>
              <p:nvPr/>
            </p:nvSpPr>
            <p:spPr>
              <a:xfrm>
                <a:off x="12088712" y="9756475"/>
                <a:ext cx="1856760" cy="1856760"/>
              </a:xfrm>
              <a:prstGeom prst="ellipse">
                <a:avLst/>
              </a:prstGeom>
              <a:solidFill>
                <a:srgbClr val="5C63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E716F0-C902-4E6E-A13E-EB580EA29C02}"/>
                </a:ext>
              </a:extLst>
            </p:cNvPr>
            <p:cNvGrpSpPr/>
            <p:nvPr/>
          </p:nvGrpSpPr>
          <p:grpSpPr>
            <a:xfrm>
              <a:off x="11811000" y="5483030"/>
              <a:ext cx="9715431" cy="2031325"/>
              <a:chOff x="12057945" y="5226970"/>
              <a:chExt cx="9715431" cy="20313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07FD05-63CE-49FE-9631-651328215F6F}"/>
                  </a:ext>
                </a:extLst>
              </p:cNvPr>
              <p:cNvSpPr txBox="1"/>
              <p:nvPr/>
            </p:nvSpPr>
            <p:spPr>
              <a:xfrm>
                <a:off x="14415875" y="5226970"/>
                <a:ext cx="735750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393E45"/>
                    </a:solidFill>
                    <a:latin typeface="+mj-lt"/>
                  </a:rPr>
                  <a:t>Proof of Data</a:t>
                </a:r>
                <a:endParaRPr lang="en-US" sz="1050" dirty="0">
                  <a:solidFill>
                    <a:srgbClr val="393E45"/>
                  </a:solidFill>
                  <a:latin typeface="+mj-lt"/>
                </a:endParaRPr>
              </a:p>
              <a:p>
                <a:r>
                  <a:rPr lang="en-US" b="1" dirty="0">
                    <a:solidFill>
                      <a:srgbClr val="EB8600"/>
                    </a:solidFill>
                  </a:rPr>
                  <a:t>Proof of Data </a:t>
                </a:r>
                <a:r>
                  <a:rPr lang="en-US" dirty="0">
                    <a:solidFill>
                      <a:srgbClr val="3C3D46"/>
                    </a:solidFill>
                    <a:ea typeface="Quattrocento Sans"/>
                    <a:cs typeface="Segoe UI" panose="020B0502040204020203" pitchFamily="34" charset="0"/>
                    <a:sym typeface="Quattrocento Sans"/>
                  </a:rPr>
                  <a:t>brings the reliable data feed onto the network.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988FF75-FEC7-4294-B6F2-58AC73E831E8}"/>
                  </a:ext>
                </a:extLst>
              </p:cNvPr>
              <p:cNvGrpSpPr/>
              <p:nvPr/>
            </p:nvGrpSpPr>
            <p:grpSpPr>
              <a:xfrm>
                <a:off x="12057945" y="5360265"/>
                <a:ext cx="1856760" cy="1856760"/>
                <a:chOff x="2036814" y="7491720"/>
                <a:chExt cx="1856760" cy="185676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14B1DA8-C1C7-478E-AEC4-FC3F51D9E73C}"/>
                    </a:ext>
                  </a:extLst>
                </p:cNvPr>
                <p:cNvSpPr/>
                <p:nvPr/>
              </p:nvSpPr>
              <p:spPr>
                <a:xfrm>
                  <a:off x="2036814" y="7491720"/>
                  <a:ext cx="1856760" cy="1856760"/>
                </a:xfrm>
                <a:prstGeom prst="ellipse">
                  <a:avLst/>
                </a:prstGeom>
                <a:solidFill>
                  <a:srgbClr val="5C63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D392F3D-6C32-435B-8DA9-68ED6D098FDD}"/>
                    </a:ext>
                  </a:extLst>
                </p:cNvPr>
                <p:cNvSpPr/>
                <p:nvPr/>
              </p:nvSpPr>
              <p:spPr>
                <a:xfrm>
                  <a:off x="2872829" y="7796649"/>
                  <a:ext cx="184731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ru-RU" sz="7200" spc="300" dirty="0">
                    <a:solidFill>
                      <a:schemeClr val="bg1"/>
                    </a:solidFill>
                    <a:latin typeface="Montserrat SemiBold" panose="00000700000000000000" pitchFamily="50" charset="-52"/>
                  </a:endParaRP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F62F28-30F2-4510-843B-8BB5FD7CDBBE}"/>
                </a:ext>
              </a:extLst>
            </p:cNvPr>
            <p:cNvSpPr txBox="1"/>
            <p:nvPr/>
          </p:nvSpPr>
          <p:spPr>
            <a:xfrm>
              <a:off x="11807825" y="2269713"/>
              <a:ext cx="16424275" cy="134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0" b="1" dirty="0" err="1">
                  <a:solidFill>
                    <a:srgbClr val="393E46"/>
                  </a:solidFill>
                  <a:latin typeface="+mj-lt"/>
                </a:rPr>
                <a:t>Yesbit</a:t>
              </a:r>
              <a:r>
                <a:rPr lang="en-US" altLang="zh-CN" sz="7000" b="1" dirty="0">
                  <a:solidFill>
                    <a:srgbClr val="393E46"/>
                  </a:solidFill>
                  <a:latin typeface="+mj-lt"/>
                </a:rPr>
                <a:t> Blockchain </a:t>
              </a:r>
              <a:r>
                <a:rPr lang="en-US" sz="7000" b="1" dirty="0">
                  <a:solidFill>
                    <a:srgbClr val="393E46"/>
                  </a:solidFill>
                  <a:latin typeface="+mj-lt"/>
                </a:rPr>
                <a:t>Protocol</a:t>
              </a:r>
              <a:endParaRPr lang="ru-RU" sz="7000" b="1" dirty="0">
                <a:solidFill>
                  <a:srgbClr val="393E46"/>
                </a:solidFill>
                <a:latin typeface="+mj-lt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C060DF-92E2-4076-B582-E0E2F569C578}"/>
                </a:ext>
              </a:extLst>
            </p:cNvPr>
            <p:cNvSpPr txBox="1"/>
            <p:nvPr/>
          </p:nvSpPr>
          <p:spPr>
            <a:xfrm>
              <a:off x="11941880" y="3747795"/>
              <a:ext cx="5704452" cy="739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rgbClr val="393E46"/>
                  </a:solidFill>
                </a:rPr>
                <a:t>2 Ways of </a:t>
              </a:r>
              <a:r>
                <a:rPr lang="en-US" altLang="zh-CN" sz="3200" dirty="0">
                  <a:solidFill>
                    <a:srgbClr val="393E46"/>
                  </a:solidFill>
                </a:rPr>
                <a:t>Data Obtaining</a:t>
              </a:r>
              <a:endParaRPr lang="en-US" sz="3200" dirty="0">
                <a:solidFill>
                  <a:srgbClr val="393E46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768CD3E-E1AC-4CEE-BAA4-B0EE710C46CB}"/>
                </a:ext>
              </a:extLst>
            </p:cNvPr>
            <p:cNvCxnSpPr>
              <a:cxnSpLocks/>
            </p:cNvCxnSpPr>
            <p:nvPr/>
          </p:nvCxnSpPr>
          <p:spPr>
            <a:xfrm>
              <a:off x="11976805" y="3747795"/>
              <a:ext cx="843989" cy="0"/>
            </a:xfrm>
            <a:prstGeom prst="line">
              <a:avLst/>
            </a:prstGeom>
            <a:ln w="66675">
              <a:solidFill>
                <a:srgbClr val="E38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978DB5-CC86-42D2-BFDC-591BFDCCF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25" y="590550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92DE4-139D-4EED-A445-2ECFE5F31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25" y="5905500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C9EFC-A330-4D1C-8296-37F858DF22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70" y="9104145"/>
            <a:ext cx="1182855" cy="118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02FEE-3C9F-487E-98FD-A67E15547F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39" y="6016526"/>
            <a:ext cx="1075323" cy="10753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B41525-0028-4559-832C-99F661EA8320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37816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DFE02D1-1F9A-4514-9CC2-881E3F6F5FB0}"/>
              </a:ext>
            </a:extLst>
          </p:cNvPr>
          <p:cNvSpPr/>
          <p:nvPr/>
        </p:nvSpPr>
        <p:spPr>
          <a:xfrm>
            <a:off x="0" y="0"/>
            <a:ext cx="24377245" cy="4822927"/>
          </a:xfrm>
          <a:prstGeom prst="rect">
            <a:avLst/>
          </a:prstGeom>
          <a:solidFill>
            <a:srgbClr val="393E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7422DA-B631-4F38-9FBA-B97115577C0B}"/>
              </a:ext>
            </a:extLst>
          </p:cNvPr>
          <p:cNvGrpSpPr/>
          <p:nvPr/>
        </p:nvGrpSpPr>
        <p:grpSpPr>
          <a:xfrm>
            <a:off x="3893242" y="4419600"/>
            <a:ext cx="16591167" cy="2933700"/>
            <a:chOff x="3893242" y="3584021"/>
            <a:chExt cx="16591167" cy="293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60010D5-EEC7-4EF5-9141-FDA67233CE51}"/>
                </a:ext>
              </a:extLst>
            </p:cNvPr>
            <p:cNvCxnSpPr/>
            <p:nvPr/>
          </p:nvCxnSpPr>
          <p:spPr>
            <a:xfrm>
              <a:off x="12188825" y="3584021"/>
              <a:ext cx="0" cy="144780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4C5270-8163-420D-80ED-DE9CEA3D0A19}"/>
                </a:ext>
              </a:extLst>
            </p:cNvPr>
            <p:cNvCxnSpPr>
              <a:cxnSpLocks/>
            </p:cNvCxnSpPr>
            <p:nvPr/>
          </p:nvCxnSpPr>
          <p:spPr>
            <a:xfrm>
              <a:off x="3893242" y="5069921"/>
              <a:ext cx="16591167" cy="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5667C3-4332-47D5-94EF-2D8915B5E346}"/>
                </a:ext>
              </a:extLst>
            </p:cNvPr>
            <p:cNvCxnSpPr/>
            <p:nvPr/>
          </p:nvCxnSpPr>
          <p:spPr>
            <a:xfrm>
              <a:off x="3893242" y="5069921"/>
              <a:ext cx="0" cy="144780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D6EA30-0B79-4CF7-9D4D-ED161481B7A5}"/>
                </a:ext>
              </a:extLst>
            </p:cNvPr>
            <p:cNvCxnSpPr/>
            <p:nvPr/>
          </p:nvCxnSpPr>
          <p:spPr>
            <a:xfrm>
              <a:off x="20484409" y="5069921"/>
              <a:ext cx="0" cy="144780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632AD5-0F86-4C1F-BDBD-1BFCFB64F3E5}"/>
                </a:ext>
              </a:extLst>
            </p:cNvPr>
            <p:cNvCxnSpPr/>
            <p:nvPr/>
          </p:nvCxnSpPr>
          <p:spPr>
            <a:xfrm>
              <a:off x="9423631" y="5069921"/>
              <a:ext cx="0" cy="144780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2DCC31-40BE-49FA-92A1-D2B1E8ED9301}"/>
                </a:ext>
              </a:extLst>
            </p:cNvPr>
            <p:cNvCxnSpPr/>
            <p:nvPr/>
          </p:nvCxnSpPr>
          <p:spPr>
            <a:xfrm>
              <a:off x="14954020" y="5069921"/>
              <a:ext cx="0" cy="1447800"/>
            </a:xfrm>
            <a:prstGeom prst="line">
              <a:avLst/>
            </a:prstGeom>
            <a:ln w="30480">
              <a:solidFill>
                <a:srgbClr val="393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EE085-B486-441C-8D34-52DD55A8541B}"/>
              </a:ext>
            </a:extLst>
          </p:cNvPr>
          <p:cNvGrpSpPr/>
          <p:nvPr/>
        </p:nvGrpSpPr>
        <p:grpSpPr>
          <a:xfrm>
            <a:off x="1787090" y="8003488"/>
            <a:ext cx="20805211" cy="3197912"/>
            <a:chOff x="1787090" y="7696200"/>
            <a:chExt cx="20805211" cy="31979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242569E-BB84-4B88-A7E9-DA1EF1E34A10}"/>
                </a:ext>
              </a:extLst>
            </p:cNvPr>
            <p:cNvGrpSpPr/>
            <p:nvPr/>
          </p:nvGrpSpPr>
          <p:grpSpPr>
            <a:xfrm>
              <a:off x="1787090" y="7696200"/>
              <a:ext cx="9738619" cy="3197912"/>
              <a:chOff x="1787090" y="7263120"/>
              <a:chExt cx="9738619" cy="31979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675D9E4-7D55-460F-B513-E8C7D9F9A222}"/>
                  </a:ext>
                </a:extLst>
              </p:cNvPr>
              <p:cNvGrpSpPr/>
              <p:nvPr/>
            </p:nvGrpSpPr>
            <p:grpSpPr>
              <a:xfrm>
                <a:off x="2962146" y="7263120"/>
                <a:ext cx="1856760" cy="1856760"/>
                <a:chOff x="2036814" y="7491720"/>
                <a:chExt cx="1856760" cy="185676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5C4F1C5-57D9-4EAD-92C4-9B874F334167}"/>
                    </a:ext>
                  </a:extLst>
                </p:cNvPr>
                <p:cNvSpPr/>
                <p:nvPr/>
              </p:nvSpPr>
              <p:spPr>
                <a:xfrm>
                  <a:off x="2036814" y="7491720"/>
                  <a:ext cx="1856760" cy="185676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93E4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A1C3398-1E42-43E7-B436-A220CE4DAD32}"/>
                    </a:ext>
                  </a:extLst>
                </p:cNvPr>
                <p:cNvSpPr/>
                <p:nvPr/>
              </p:nvSpPr>
              <p:spPr>
                <a:xfrm>
                  <a:off x="2404784" y="7796649"/>
                  <a:ext cx="1120820" cy="11695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7000" spc="300">
                      <a:solidFill>
                        <a:schemeClr val="bg1"/>
                      </a:solidFill>
                      <a:latin typeface="LineAwesome" panose="02000603000000000000" pitchFamily="2" charset="0"/>
                    </a:rPr>
                    <a:t></a:t>
                  </a:r>
                  <a:endParaRPr lang="ru-RU" sz="7000" spc="300">
                    <a:solidFill>
                      <a:schemeClr val="bg1"/>
                    </a:solidFill>
                    <a:latin typeface="Montserrat SemiBold" panose="00000700000000000000" pitchFamily="50" charset="-52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BF118D-FDBF-4317-A604-FB80304EB63E}"/>
                  </a:ext>
                </a:extLst>
              </p:cNvPr>
              <p:cNvSpPr txBox="1"/>
              <p:nvPr/>
            </p:nvSpPr>
            <p:spPr>
              <a:xfrm>
                <a:off x="1787090" y="9721791"/>
                <a:ext cx="4206872" cy="739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rgbClr val="393E46"/>
                    </a:solidFill>
                  </a:rPr>
                  <a:t>Thomson Reuters</a:t>
                </a:r>
                <a:endParaRPr lang="en-US" sz="3200" dirty="0">
                  <a:solidFill>
                    <a:srgbClr val="393E46"/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64E7878-4968-44E7-8547-A2F83ABFBF98}"/>
                  </a:ext>
                </a:extLst>
              </p:cNvPr>
              <p:cNvGrpSpPr/>
              <p:nvPr/>
            </p:nvGrpSpPr>
            <p:grpSpPr>
              <a:xfrm>
                <a:off x="8493893" y="7263120"/>
                <a:ext cx="1856760" cy="1856760"/>
                <a:chOff x="2036814" y="7491720"/>
                <a:chExt cx="1856760" cy="185676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ACE9DF0-3448-4B93-A84F-0ACB82D3E243}"/>
                    </a:ext>
                  </a:extLst>
                </p:cNvPr>
                <p:cNvSpPr/>
                <p:nvPr/>
              </p:nvSpPr>
              <p:spPr>
                <a:xfrm>
                  <a:off x="2036814" y="7491720"/>
                  <a:ext cx="1856760" cy="185676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93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4D1F1B4-BC67-4413-8BC6-913A8BF0DAE9}"/>
                    </a:ext>
                  </a:extLst>
                </p:cNvPr>
                <p:cNvSpPr/>
                <p:nvPr/>
              </p:nvSpPr>
              <p:spPr>
                <a:xfrm>
                  <a:off x="2404784" y="7796649"/>
                  <a:ext cx="1120820" cy="116955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7000" spc="300">
                      <a:solidFill>
                        <a:schemeClr val="bg1"/>
                      </a:solidFill>
                      <a:latin typeface="LineAwesome" panose="02000603000000000000" pitchFamily="2" charset="0"/>
                    </a:rPr>
                    <a:t></a:t>
                  </a:r>
                  <a:endParaRPr lang="ru-RU" sz="7000" spc="300">
                    <a:solidFill>
                      <a:schemeClr val="bg1"/>
                    </a:solidFill>
                    <a:latin typeface="Montserrat SemiBold" panose="00000700000000000000" pitchFamily="50" charset="-52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EA258E-F8A9-4614-8792-C0C43E0E4CF9}"/>
                  </a:ext>
                </a:extLst>
              </p:cNvPr>
              <p:cNvSpPr txBox="1"/>
              <p:nvPr/>
            </p:nvSpPr>
            <p:spPr>
              <a:xfrm>
                <a:off x="7318837" y="9721791"/>
                <a:ext cx="4206872" cy="739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rgbClr val="393E46"/>
                    </a:solidFill>
                  </a:rPr>
                  <a:t>NASDAQ</a:t>
                </a:r>
                <a:endParaRPr lang="en-US" sz="3200" dirty="0">
                  <a:solidFill>
                    <a:srgbClr val="393E4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32C968-8C9B-4E38-A37B-E71EC9D8AD8B}"/>
                </a:ext>
              </a:extLst>
            </p:cNvPr>
            <p:cNvGrpSpPr/>
            <p:nvPr/>
          </p:nvGrpSpPr>
          <p:grpSpPr>
            <a:xfrm>
              <a:off x="12850584" y="7696200"/>
              <a:ext cx="9741717" cy="3197912"/>
              <a:chOff x="12850584" y="7263120"/>
              <a:chExt cx="9741717" cy="31979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0176A92-C76D-452D-B67D-AAB6967D0187}"/>
                  </a:ext>
                </a:extLst>
              </p:cNvPr>
              <p:cNvGrpSpPr/>
              <p:nvPr/>
            </p:nvGrpSpPr>
            <p:grpSpPr>
              <a:xfrm>
                <a:off x="14025640" y="7263120"/>
                <a:ext cx="1856760" cy="1856760"/>
                <a:chOff x="2036814" y="7491720"/>
                <a:chExt cx="1856760" cy="185676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BF07ACF-D754-479E-9180-8F177728D33E}"/>
                    </a:ext>
                  </a:extLst>
                </p:cNvPr>
                <p:cNvSpPr/>
                <p:nvPr/>
              </p:nvSpPr>
              <p:spPr>
                <a:xfrm>
                  <a:off x="2036814" y="7491720"/>
                  <a:ext cx="1856760" cy="185676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93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5241C8E-4E22-45EE-B82B-66B8CA219822}"/>
                    </a:ext>
                  </a:extLst>
                </p:cNvPr>
                <p:cNvSpPr/>
                <p:nvPr/>
              </p:nvSpPr>
              <p:spPr>
                <a:xfrm>
                  <a:off x="2404784" y="7771249"/>
                  <a:ext cx="1120820" cy="11695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7000" spc="300">
                      <a:solidFill>
                        <a:schemeClr val="bg1"/>
                      </a:solidFill>
                      <a:latin typeface="LineAwesome" panose="02000603000000000000" pitchFamily="2" charset="0"/>
                    </a:rPr>
                    <a:t></a:t>
                  </a:r>
                  <a:endParaRPr lang="ru-RU" sz="7000" spc="300">
                    <a:solidFill>
                      <a:schemeClr val="bg1"/>
                    </a:solidFill>
                    <a:latin typeface="Montserrat SemiBold" panose="00000700000000000000" pitchFamily="50" charset="-52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1C5515-79E2-44E1-8DD1-E121BFF50D52}"/>
                  </a:ext>
                </a:extLst>
              </p:cNvPr>
              <p:cNvSpPr txBox="1"/>
              <p:nvPr/>
            </p:nvSpPr>
            <p:spPr>
              <a:xfrm>
                <a:off x="12850584" y="9721791"/>
                <a:ext cx="4206872" cy="739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rgbClr val="393E46"/>
                    </a:solidFill>
                  </a:rPr>
                  <a:t>Bloomberg</a:t>
                </a:r>
                <a:endParaRPr lang="en-US" sz="3200" dirty="0">
                  <a:solidFill>
                    <a:srgbClr val="393E46"/>
                  </a:solidFill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5E86228-E15E-4C8F-9637-D9F0AF61813D}"/>
                  </a:ext>
                </a:extLst>
              </p:cNvPr>
              <p:cNvGrpSpPr/>
              <p:nvPr/>
            </p:nvGrpSpPr>
            <p:grpSpPr>
              <a:xfrm>
                <a:off x="19560485" y="7263120"/>
                <a:ext cx="1856760" cy="1856760"/>
                <a:chOff x="2036814" y="7491720"/>
                <a:chExt cx="1856760" cy="185676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5E6AD3C-EB03-45B2-B83F-5E8CC9A21CCB}"/>
                    </a:ext>
                  </a:extLst>
                </p:cNvPr>
                <p:cNvSpPr/>
                <p:nvPr/>
              </p:nvSpPr>
              <p:spPr>
                <a:xfrm>
                  <a:off x="2036814" y="7491720"/>
                  <a:ext cx="1856760" cy="1856760"/>
                </a:xfrm>
                <a:prstGeom prst="ellipse">
                  <a:avLst/>
                </a:prstGeom>
                <a:noFill/>
                <a:ln w="63500">
                  <a:solidFill>
                    <a:srgbClr val="393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6C03A28-D713-4D71-BECF-B2F447BAA54B}"/>
                    </a:ext>
                  </a:extLst>
                </p:cNvPr>
                <p:cNvSpPr/>
                <p:nvPr/>
              </p:nvSpPr>
              <p:spPr>
                <a:xfrm>
                  <a:off x="2404784" y="7796649"/>
                  <a:ext cx="1120820" cy="11695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7000" spc="300" dirty="0">
                      <a:solidFill>
                        <a:schemeClr val="bg1"/>
                      </a:solidFill>
                      <a:latin typeface="LineAwesome" panose="02000603000000000000" pitchFamily="2" charset="0"/>
                    </a:rPr>
                    <a:t></a:t>
                  </a:r>
                  <a:endParaRPr lang="ru-RU" sz="7000" spc="300" dirty="0">
                    <a:solidFill>
                      <a:schemeClr val="bg1"/>
                    </a:solidFill>
                    <a:latin typeface="Montserrat SemiBold" panose="00000700000000000000" pitchFamily="50" charset="-52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5DB7E-009C-4E22-91C4-32C36E7291E5}"/>
                  </a:ext>
                </a:extLst>
              </p:cNvPr>
              <p:cNvSpPr txBox="1"/>
              <p:nvPr/>
            </p:nvSpPr>
            <p:spPr>
              <a:xfrm>
                <a:off x="18385429" y="9721791"/>
                <a:ext cx="4206872" cy="739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rgbClr val="393E46"/>
                    </a:solidFill>
                  </a:rPr>
                  <a:t>NYSE</a:t>
                </a:r>
                <a:endParaRPr lang="en-US" sz="3200" dirty="0">
                  <a:solidFill>
                    <a:srgbClr val="393E46"/>
                  </a:solidFill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BE7846-70ED-4641-B65E-8B75438AE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9" t="-9926" r="5658" b="-11544"/>
            <a:stretch/>
          </p:blipFill>
          <p:spPr>
            <a:xfrm>
              <a:off x="3083453" y="7814791"/>
              <a:ext cx="1619578" cy="1619578"/>
            </a:xfrm>
            <a:prstGeom prst="ellipse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113C8-D280-452C-919B-0A9EDE20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625" y="8405616"/>
              <a:ext cx="1527657" cy="4379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CA6005-19BA-47DA-84DD-10C92FB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8455" y="8064170"/>
              <a:ext cx="1120820" cy="11208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BB46C4-3533-4617-BFDF-57526A40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0025" y="8473971"/>
              <a:ext cx="1620000" cy="301219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91E5A4B-4091-4638-AD6C-C467D33430D6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393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3B270-6B1A-4773-97F5-1A8A272BFC96}"/>
              </a:ext>
            </a:extLst>
          </p:cNvPr>
          <p:cNvSpPr txBox="1"/>
          <p:nvPr/>
        </p:nvSpPr>
        <p:spPr>
          <a:xfrm>
            <a:off x="8150225" y="2604184"/>
            <a:ext cx="807720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>
                <a:solidFill>
                  <a:schemeClr val="bg1"/>
                </a:solidFill>
                <a:latin typeface="Lato Heading"/>
              </a:rPr>
              <a:t>51% Consensus </a:t>
            </a:r>
            <a:r>
              <a:rPr lang="en-US" altLang="zh-CN" sz="4000" spc="300" dirty="0">
                <a:solidFill>
                  <a:schemeClr val="bg1"/>
                </a:solidFill>
                <a:latin typeface="Lato Heading"/>
              </a:rPr>
              <a:t>Super Nodes</a:t>
            </a:r>
            <a:endParaRPr lang="ru-RU" sz="4000" spc="300" dirty="0">
              <a:solidFill>
                <a:schemeClr val="bg1"/>
              </a:solidFill>
              <a:latin typeface="Lato Heading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35A28-E901-4205-B12A-218D6B96DCE1}"/>
              </a:ext>
            </a:extLst>
          </p:cNvPr>
          <p:cNvGrpSpPr/>
          <p:nvPr/>
        </p:nvGrpSpPr>
        <p:grpSpPr>
          <a:xfrm>
            <a:off x="8150225" y="4027659"/>
            <a:ext cx="8077200" cy="781341"/>
            <a:chOff x="8150225" y="3733800"/>
            <a:chExt cx="8077200" cy="78134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9455C8-8EFB-4BBA-8212-0193FC78ADDB}"/>
                </a:ext>
              </a:extLst>
            </p:cNvPr>
            <p:cNvCxnSpPr/>
            <p:nvPr/>
          </p:nvCxnSpPr>
          <p:spPr>
            <a:xfrm>
              <a:off x="12188825" y="3744741"/>
              <a:ext cx="0" cy="770400"/>
            </a:xfrm>
            <a:prstGeom prst="line">
              <a:avLst/>
            </a:prstGeom>
            <a:ln w="3048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EBC93B-FBE4-4157-874A-D2F07C85F03F}"/>
                </a:ext>
              </a:extLst>
            </p:cNvPr>
            <p:cNvCxnSpPr>
              <a:cxnSpLocks/>
            </p:cNvCxnSpPr>
            <p:nvPr/>
          </p:nvCxnSpPr>
          <p:spPr>
            <a:xfrm>
              <a:off x="8150225" y="3733800"/>
              <a:ext cx="8077200" cy="0"/>
            </a:xfrm>
            <a:prstGeom prst="line">
              <a:avLst/>
            </a:prstGeom>
            <a:ln w="3048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A63F52-CA57-430B-A8DE-20A3DCEEF2BC}"/>
              </a:ext>
            </a:extLst>
          </p:cNvPr>
          <p:cNvGrpSpPr/>
          <p:nvPr/>
        </p:nvGrpSpPr>
        <p:grpSpPr>
          <a:xfrm>
            <a:off x="9445625" y="1587439"/>
            <a:ext cx="5378089" cy="1182312"/>
            <a:chOff x="9457537" y="1393464"/>
            <a:chExt cx="5378089" cy="118231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7C5B87-9496-412A-8B9A-D31B0CAF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537" y="1393464"/>
              <a:ext cx="1157451" cy="1157451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AC3E44-76C7-4614-899D-A5F70377A1AE}"/>
                </a:ext>
              </a:extLst>
            </p:cNvPr>
            <p:cNvSpPr/>
            <p:nvPr/>
          </p:nvSpPr>
          <p:spPr>
            <a:xfrm>
              <a:off x="10229878" y="1406225"/>
              <a:ext cx="4605748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0" b="1" dirty="0">
                  <a:solidFill>
                    <a:srgbClr val="393E46"/>
                  </a:solidFill>
                  <a:latin typeface="Lato Heading"/>
                </a:rPr>
                <a:t> </a:t>
              </a:r>
              <a:r>
                <a:rPr lang="en-US" altLang="zh-CN" sz="7000" b="1" dirty="0">
                  <a:solidFill>
                    <a:schemeClr val="bg1"/>
                  </a:solidFill>
                  <a:latin typeface="Lato Heading"/>
                </a:rPr>
                <a:t>Data Feed</a:t>
              </a:r>
              <a:endParaRPr lang="en-CA" sz="7000" dirty="0">
                <a:latin typeface="Lato Heading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52413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8BEC48-F1CC-4E19-995E-0D052996F8BA}"/>
              </a:ext>
            </a:extLst>
          </p:cNvPr>
          <p:cNvSpPr/>
          <p:nvPr/>
        </p:nvSpPr>
        <p:spPr>
          <a:xfrm>
            <a:off x="8148637" y="-1"/>
            <a:ext cx="7772400" cy="13716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CBD28-983D-4125-8799-AEEC3AD4C4A2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393E4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62BCB4-3B5D-47C8-9A2D-63E9AB7FBAA5}"/>
              </a:ext>
            </a:extLst>
          </p:cNvPr>
          <p:cNvSpPr/>
          <p:nvPr/>
        </p:nvSpPr>
        <p:spPr>
          <a:xfrm>
            <a:off x="5940425" y="6597927"/>
            <a:ext cx="12188825" cy="25168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000" dirty="0">
                <a:solidFill>
                  <a:schemeClr val="bg1"/>
                </a:solidFill>
                <a:latin typeface="Lato Heading"/>
              </a:rPr>
              <a:t>Crypto Wallet</a:t>
            </a: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Multi-signature Wallet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D66297-D4D5-4F0F-A838-058F4FC1A86F}"/>
              </a:ext>
            </a:extLst>
          </p:cNvPr>
          <p:cNvSpPr txBox="1"/>
          <p:nvPr/>
        </p:nvSpPr>
        <p:spPr>
          <a:xfrm>
            <a:off x="17041592" y="5091367"/>
            <a:ext cx="6888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B3B43"/>
              </a:buClr>
              <a:buSzPts val="1800"/>
            </a:pPr>
            <a:r>
              <a:rPr lang="en-US" sz="4000" b="1" dirty="0" err="1">
                <a:solidFill>
                  <a:srgbClr val="393E46"/>
                </a:solidFill>
                <a:sym typeface="Quattrocento Sans"/>
              </a:rPr>
              <a:t>Yesbit</a:t>
            </a:r>
            <a:r>
              <a:rPr lang="en-US" sz="4000" b="1" dirty="0">
                <a:solidFill>
                  <a:srgbClr val="393E46"/>
                </a:solidFill>
                <a:sym typeface="Quattrocento Sans"/>
              </a:rPr>
              <a:t> use</a:t>
            </a:r>
            <a:r>
              <a:rPr lang="en-US" altLang="zh-CN" sz="4000" b="1" dirty="0">
                <a:solidFill>
                  <a:srgbClr val="393E46"/>
                </a:solidFill>
                <a:sym typeface="Quattrocento Sans"/>
              </a:rPr>
              <a:t>s </a:t>
            </a:r>
            <a:r>
              <a:rPr lang="en-US" sz="4000" b="1" dirty="0">
                <a:solidFill>
                  <a:srgbClr val="393E46"/>
                </a:solidFill>
                <a:sym typeface="Quattrocento Sans"/>
              </a:rPr>
              <a:t>a cold storage system to secure users funds.</a:t>
            </a:r>
            <a:endParaRPr lang="en-US" sz="4000" b="1" dirty="0">
              <a:solidFill>
                <a:srgbClr val="393E4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C47C5D-0559-4D87-B834-E51EB9DC2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37" y="4517714"/>
            <a:ext cx="1905000" cy="1905000"/>
          </a:xfrm>
          <a:prstGeom prst="rect">
            <a:avLst/>
          </a:prstGeom>
          <a:effectLst>
            <a:outerShdw blurRad="50800" dist="50800" dir="5400000" algn="ctr" rotWithShape="0">
              <a:srgbClr val="E38100"/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D7A7FA-A6D1-4D0E-861E-3207E6E208C5}"/>
              </a:ext>
            </a:extLst>
          </p:cNvPr>
          <p:cNvSpPr txBox="1"/>
          <p:nvPr/>
        </p:nvSpPr>
        <p:spPr>
          <a:xfrm>
            <a:off x="17041592" y="3686803"/>
            <a:ext cx="6462353" cy="119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000" spc="3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0CEF45-A1FF-4747-8401-9078B5E5A521}"/>
              </a:ext>
            </a:extLst>
          </p:cNvPr>
          <p:cNvGrpSpPr/>
          <p:nvPr/>
        </p:nvGrpSpPr>
        <p:grpSpPr>
          <a:xfrm>
            <a:off x="1026105" y="7086600"/>
            <a:ext cx="6462353" cy="3936039"/>
            <a:chOff x="1026105" y="7619048"/>
            <a:chExt cx="6462353" cy="393603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ADDCAE-CB59-464F-8351-84C1DB118CE7}"/>
                </a:ext>
              </a:extLst>
            </p:cNvPr>
            <p:cNvGrpSpPr/>
            <p:nvPr/>
          </p:nvGrpSpPr>
          <p:grpSpPr>
            <a:xfrm>
              <a:off x="1026105" y="7619048"/>
              <a:ext cx="6462353" cy="3936039"/>
              <a:chOff x="1026105" y="7619048"/>
              <a:chExt cx="6462353" cy="39360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4AA382-E08B-49BF-AF7B-7B282E2CFB01}"/>
                  </a:ext>
                </a:extLst>
              </p:cNvPr>
              <p:cNvSpPr txBox="1"/>
              <p:nvPr/>
            </p:nvSpPr>
            <p:spPr>
              <a:xfrm>
                <a:off x="1026105" y="7619048"/>
                <a:ext cx="6462353" cy="1195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6000" spc="300" dirty="0">
                    <a:solidFill>
                      <a:srgbClr val="393E46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EFA448-244F-4FFB-A590-CDD6CEC2E8AE}"/>
                  </a:ext>
                </a:extLst>
              </p:cNvPr>
              <p:cNvSpPr txBox="1"/>
              <p:nvPr/>
            </p:nvSpPr>
            <p:spPr>
              <a:xfrm>
                <a:off x="1026105" y="9000542"/>
                <a:ext cx="646235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>
                    <a:srgbClr val="3B3B43"/>
                  </a:buClr>
                  <a:buSzPts val="1800"/>
                </a:pPr>
                <a:r>
                  <a:rPr lang="en-US" sz="4000" b="1" dirty="0">
                    <a:solidFill>
                      <a:srgbClr val="393E46"/>
                    </a:solidFill>
                    <a:sym typeface="Quattrocento Sans"/>
                  </a:rPr>
                  <a:t>User has 100% ownership of their digital assets, unlike centralized platform. </a:t>
                </a:r>
                <a:endParaRPr lang="en-US" sz="4000" b="1" dirty="0">
                  <a:solidFill>
                    <a:srgbClr val="393E46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BAEF3A-4E3F-4162-92B1-3129FF74210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05" y="8774326"/>
              <a:ext cx="645888" cy="0"/>
            </a:xfrm>
            <a:prstGeom prst="line">
              <a:avLst/>
            </a:prstGeom>
            <a:ln w="82550">
              <a:solidFill>
                <a:srgbClr val="E38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983D38-7EEB-4A06-944F-864767DBD2B1}"/>
              </a:ext>
            </a:extLst>
          </p:cNvPr>
          <p:cNvCxnSpPr>
            <a:cxnSpLocks/>
          </p:cNvCxnSpPr>
          <p:nvPr/>
        </p:nvCxnSpPr>
        <p:spPr>
          <a:xfrm>
            <a:off x="17041592" y="4800600"/>
            <a:ext cx="645888" cy="0"/>
          </a:xfrm>
          <a:prstGeom prst="line">
            <a:avLst/>
          </a:prstGeom>
          <a:ln w="82550">
            <a:solidFill>
              <a:srgbClr val="E3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B6D1A-F3EB-433F-AC7F-AD6B1B589781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49361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0A25B19-5909-4D13-8B00-1F07B28AEF6F}"/>
              </a:ext>
            </a:extLst>
          </p:cNvPr>
          <p:cNvSpPr txBox="1"/>
          <p:nvPr/>
        </p:nvSpPr>
        <p:spPr>
          <a:xfrm>
            <a:off x="1448421" y="1489762"/>
            <a:ext cx="21906920" cy="137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altLang="zh-CN" sz="7000" b="1" dirty="0">
                <a:solidFill>
                  <a:srgbClr val="393E46"/>
                </a:solidFill>
                <a:latin typeface="Lato Heading"/>
              </a:rPr>
              <a:t>Use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D4AB02-E3D2-40EF-9607-ABAC05C92BF6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393E4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F564A-0D4F-4506-B97B-1CE732D72E8F}"/>
              </a:ext>
            </a:extLst>
          </p:cNvPr>
          <p:cNvSpPr/>
          <p:nvPr/>
        </p:nvSpPr>
        <p:spPr>
          <a:xfrm>
            <a:off x="1478359" y="3771039"/>
            <a:ext cx="21452684" cy="3696561"/>
          </a:xfrm>
          <a:prstGeom prst="rect">
            <a:avLst/>
          </a:prstGeom>
          <a:solidFill>
            <a:schemeClr val="bg2"/>
          </a:solidFill>
          <a:ln w="63500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1A3A-5CE6-48DE-8889-79D8BBF58BBF}"/>
              </a:ext>
            </a:extLst>
          </p:cNvPr>
          <p:cNvSpPr txBox="1"/>
          <p:nvPr/>
        </p:nvSpPr>
        <p:spPr>
          <a:xfrm>
            <a:off x="5135881" y="4197574"/>
            <a:ext cx="61627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chemeClr val="tx2"/>
                </a:solidFill>
              </a:rPr>
              <a:t>Commodit</a:t>
            </a:r>
            <a:r>
              <a:rPr lang="en-US" altLang="zh-CN" sz="4000" b="1" dirty="0">
                <a:solidFill>
                  <a:schemeClr val="tx2"/>
                </a:solidFill>
              </a:rPr>
              <a:t>y</a:t>
            </a:r>
            <a:r>
              <a:rPr lang="en-US" sz="4000" b="1" dirty="0">
                <a:solidFill>
                  <a:schemeClr val="tx2"/>
                </a:solidFill>
              </a:rPr>
              <a:t> Contract</a:t>
            </a:r>
          </a:p>
          <a:p>
            <a:r>
              <a:rPr lang="en-US" sz="4000" dirty="0">
                <a:solidFill>
                  <a:srgbClr val="3C3D46"/>
                </a:solidFill>
                <a:ea typeface="Calibri"/>
                <a:cs typeface="Calibri"/>
                <a:sym typeface="Calibri"/>
              </a:rPr>
              <a:t>Julia created a commodity contract for </a:t>
            </a:r>
            <a:r>
              <a:rPr lang="en-US" sz="4000" b="1" dirty="0">
                <a:solidFill>
                  <a:srgbClr val="EB8600"/>
                </a:solidFill>
                <a:ea typeface="Calibri"/>
                <a:cs typeface="Calibri"/>
                <a:sym typeface="Calibri"/>
              </a:rPr>
              <a:t>1 ETH</a:t>
            </a:r>
            <a:r>
              <a:rPr lang="en-US" sz="4000" dirty="0">
                <a:solidFill>
                  <a:srgbClr val="3C3D46"/>
                </a:solidFill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en-US" sz="4000" dirty="0">
                <a:solidFill>
                  <a:srgbClr val="3C3D46"/>
                </a:solidFill>
                <a:ea typeface="Calibri"/>
                <a:cs typeface="Calibri"/>
                <a:sym typeface="Calibri"/>
              </a:rPr>
              <a:t>Longing Gold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4CD62-5B0A-4DDB-A0DC-C2CB5151D167}"/>
              </a:ext>
            </a:extLst>
          </p:cNvPr>
          <p:cNvSpPr txBox="1"/>
          <p:nvPr/>
        </p:nvSpPr>
        <p:spPr>
          <a:xfrm>
            <a:off x="16169084" y="4996571"/>
            <a:ext cx="676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C3D46"/>
                </a:solidFill>
                <a:ea typeface="Calibri"/>
                <a:cs typeface="Calibri"/>
                <a:sym typeface="Calibri"/>
              </a:rPr>
              <a:t>She will win </a:t>
            </a:r>
            <a:r>
              <a:rPr lang="en-US" sz="4000" b="1" dirty="0">
                <a:solidFill>
                  <a:srgbClr val="EB8600"/>
                </a:solidFill>
                <a:ea typeface="Calibri"/>
                <a:cs typeface="Calibri"/>
                <a:sym typeface="Calibri"/>
              </a:rPr>
              <a:t>0.1 ETH </a:t>
            </a:r>
            <a:r>
              <a:rPr lang="en-US" sz="4000" dirty="0">
                <a:solidFill>
                  <a:schemeClr val="dk2"/>
                </a:solidFill>
                <a:ea typeface="Calibri"/>
                <a:cs typeface="Calibri"/>
                <a:sym typeface="Calibri"/>
              </a:rPr>
              <a:t>of her contract</a:t>
            </a:r>
            <a:r>
              <a:rPr lang="en-US" sz="4000" dirty="0">
                <a:solidFill>
                  <a:srgbClr val="3C3D46"/>
                </a:solidFill>
                <a:ea typeface="Calibri"/>
                <a:cs typeface="Calibri"/>
                <a:sym typeface="Calibri"/>
              </a:rPr>
              <a:t>, her balance is now </a:t>
            </a:r>
            <a:r>
              <a:rPr lang="en-US" sz="4000" b="1" dirty="0">
                <a:solidFill>
                  <a:srgbClr val="EB8600"/>
                </a:solidFill>
                <a:ea typeface="Calibri"/>
                <a:cs typeface="Calibri"/>
                <a:sym typeface="Calibri"/>
              </a:rPr>
              <a:t>1.1 ETH</a:t>
            </a:r>
            <a:r>
              <a:rPr lang="en-US" sz="4000" dirty="0">
                <a:solidFill>
                  <a:srgbClr val="3B3B42"/>
                </a:solidFill>
                <a:ea typeface="Calibri"/>
                <a:cs typeface="Calibri"/>
                <a:sym typeface="Calibri"/>
              </a:rPr>
              <a:t>.</a:t>
            </a:r>
            <a:endParaRPr lang="en-US" sz="4000" dirty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19060B-6F25-4527-BFB3-BFD2890978AB}"/>
              </a:ext>
            </a:extLst>
          </p:cNvPr>
          <p:cNvGrpSpPr/>
          <p:nvPr/>
        </p:nvGrpSpPr>
        <p:grpSpPr>
          <a:xfrm>
            <a:off x="1626739" y="4587454"/>
            <a:ext cx="3091963" cy="2149894"/>
            <a:chOff x="1626739" y="4664350"/>
            <a:chExt cx="3091963" cy="21498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DB227D-392B-4786-A3CE-50E0A0299374}"/>
                </a:ext>
              </a:extLst>
            </p:cNvPr>
            <p:cNvSpPr txBox="1"/>
            <p:nvPr/>
          </p:nvSpPr>
          <p:spPr>
            <a:xfrm>
              <a:off x="1626739" y="5802429"/>
              <a:ext cx="3091963" cy="101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5000" dirty="0">
                  <a:solidFill>
                    <a:schemeClr val="tx2"/>
                  </a:solidFill>
                  <a:latin typeface="Antonio"/>
                </a:rPr>
                <a:t>Gold Price</a:t>
              </a:r>
              <a:endParaRPr lang="ru-RU" sz="5000" dirty="0">
                <a:solidFill>
                  <a:schemeClr val="tx2"/>
                </a:solidFill>
                <a:latin typeface="Antonio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07346F-D1FA-43CC-BDB5-C2835029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729" y="4664350"/>
              <a:ext cx="1517030" cy="1517030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69307B-5BF8-406F-B0F8-EF4E5CC35109}"/>
              </a:ext>
            </a:extLst>
          </p:cNvPr>
          <p:cNvGrpSpPr/>
          <p:nvPr/>
        </p:nvGrpSpPr>
        <p:grpSpPr>
          <a:xfrm>
            <a:off x="12029623" y="5334000"/>
            <a:ext cx="3784594" cy="1260196"/>
            <a:chOff x="11647194" y="4868248"/>
            <a:chExt cx="3784594" cy="12601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4B7A6-49CB-49A7-ACA7-870E5ED9AD33}"/>
                </a:ext>
              </a:extLst>
            </p:cNvPr>
            <p:cNvSpPr txBox="1"/>
            <p:nvPr/>
          </p:nvSpPr>
          <p:spPr>
            <a:xfrm>
              <a:off x="11647194" y="4868248"/>
              <a:ext cx="37845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  <a:ea typeface="Calibri"/>
                  <a:cs typeface="Calibri"/>
                  <a:sym typeface="Calibri"/>
                </a:rPr>
                <a:t>Gold </a:t>
              </a:r>
            </a:p>
            <a:p>
              <a:r>
                <a:rPr lang="en-US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  <a:ea typeface="Calibri"/>
                  <a:cs typeface="Calibri"/>
                  <a:sym typeface="Calibri"/>
                </a:rPr>
                <a:t>went up </a:t>
              </a:r>
              <a:r>
                <a:rPr lang="en-US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libri"/>
                  <a:cs typeface="Calibri"/>
                  <a:sym typeface="Calibri"/>
                </a:rPr>
                <a:t>by</a:t>
              </a:r>
              <a:r>
                <a:rPr lang="en-US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  <a:ea typeface="Calibri"/>
                  <a:cs typeface="Calibri"/>
                  <a:sym typeface="Calibri"/>
                </a:rPr>
                <a:t> 10%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13B7ACF-CC6D-41B1-9DA3-EAFA47E4335C}"/>
                </a:ext>
              </a:extLst>
            </p:cNvPr>
            <p:cNvCxnSpPr/>
            <p:nvPr/>
          </p:nvCxnSpPr>
          <p:spPr>
            <a:xfrm>
              <a:off x="11647194" y="6128444"/>
              <a:ext cx="315182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8BBFE4-0662-4B8F-AF5A-2EF1B8FDD29E}"/>
              </a:ext>
            </a:extLst>
          </p:cNvPr>
          <p:cNvGrpSpPr/>
          <p:nvPr/>
        </p:nvGrpSpPr>
        <p:grpSpPr>
          <a:xfrm>
            <a:off x="1462482" y="8342400"/>
            <a:ext cx="21452684" cy="3697200"/>
            <a:chOff x="1462482" y="8342400"/>
            <a:chExt cx="21452684" cy="369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2462B4-99EB-43FF-97C6-F6C55ED7CFD9}"/>
                </a:ext>
              </a:extLst>
            </p:cNvPr>
            <p:cNvSpPr/>
            <p:nvPr/>
          </p:nvSpPr>
          <p:spPr>
            <a:xfrm>
              <a:off x="1462482" y="8342400"/>
              <a:ext cx="21452684" cy="3697200"/>
            </a:xfrm>
            <a:prstGeom prst="rect">
              <a:avLst/>
            </a:prstGeom>
            <a:solidFill>
              <a:schemeClr val="bg2"/>
            </a:solidFill>
            <a:ln w="63500"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79BCA-005E-4BB9-8D72-975F9F648176}"/>
                </a:ext>
              </a:extLst>
            </p:cNvPr>
            <p:cNvSpPr txBox="1"/>
            <p:nvPr/>
          </p:nvSpPr>
          <p:spPr>
            <a:xfrm>
              <a:off x="4968431" y="9003643"/>
              <a:ext cx="5944204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4000" b="1" dirty="0">
                  <a:solidFill>
                    <a:schemeClr val="tx2"/>
                  </a:solidFill>
                  <a:latin typeface="+mj-lt"/>
                </a:rPr>
                <a:t>Market Index Contract</a:t>
              </a:r>
            </a:p>
            <a:p>
              <a:r>
                <a:rPr lang="en-US" sz="4000" dirty="0">
                  <a:solidFill>
                    <a:srgbClr val="3C3D46"/>
                  </a:solidFill>
                  <a:latin typeface="+mj-lt"/>
                  <a:ea typeface="Calibri"/>
                  <a:cs typeface="Calibri"/>
                  <a:sym typeface="Calibri"/>
                </a:rPr>
                <a:t>Sam paid </a:t>
              </a:r>
              <a:r>
                <a:rPr lang="en-US" sz="4000" b="1" dirty="0">
                  <a:solidFill>
                    <a:srgbClr val="EB8600"/>
                  </a:solidFill>
                  <a:latin typeface="+mj-lt"/>
                  <a:ea typeface="Calibri"/>
                  <a:cs typeface="Calibri"/>
                  <a:sym typeface="Calibri"/>
                </a:rPr>
                <a:t>10 Tokens </a:t>
              </a:r>
              <a:r>
                <a:rPr lang="en-US" sz="4000" dirty="0">
                  <a:solidFill>
                    <a:srgbClr val="3C3D46"/>
                  </a:solidFill>
                  <a:latin typeface="+mj-lt"/>
                  <a:ea typeface="Calibri"/>
                  <a:cs typeface="Calibri"/>
                  <a:sym typeface="Calibri"/>
                </a:rPr>
                <a:t>for a market index contract</a:t>
              </a:r>
              <a:r>
                <a:rPr lang="en-CA" sz="4000" dirty="0">
                  <a:solidFill>
                    <a:srgbClr val="3C3D46"/>
                  </a:solidFill>
                  <a:latin typeface="+mj-lt"/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4000" dirty="0">
                  <a:solidFill>
                    <a:srgbClr val="3C3D46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CA" altLang="zh-CN" sz="4000" dirty="0">
                  <a:solidFill>
                    <a:srgbClr val="3C3D46"/>
                  </a:solidFill>
                  <a:latin typeface="+mj-lt"/>
                  <a:ea typeface="Calibri"/>
                  <a:cs typeface="Calibri"/>
                  <a:sym typeface="Calibri"/>
                </a:rPr>
                <a:t>Longing NASDAQ Index</a:t>
              </a:r>
              <a:endParaRPr lang="en-US" sz="4000" dirty="0">
                <a:solidFill>
                  <a:srgbClr val="3C3D46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7141F2-4C64-446E-BF88-9BB51818B4D4}"/>
                </a:ext>
              </a:extLst>
            </p:cNvPr>
            <p:cNvSpPr txBox="1"/>
            <p:nvPr/>
          </p:nvSpPr>
          <p:spPr>
            <a:xfrm>
              <a:off x="16169084" y="9649870"/>
              <a:ext cx="67460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He will gain </a:t>
              </a:r>
              <a:r>
                <a:rPr lang="en-US" sz="4000" b="1" dirty="0">
                  <a:solidFill>
                    <a:srgbClr val="EB8600"/>
                  </a:solidFill>
                </a:rPr>
                <a:t>0.5 Tokens </a:t>
              </a:r>
              <a:r>
                <a:rPr lang="en-US" sz="4000" dirty="0">
                  <a:solidFill>
                    <a:schemeClr val="tx2"/>
                  </a:solidFill>
                </a:rPr>
                <a:t>of his contract, his balance is now </a:t>
              </a:r>
              <a:r>
                <a:rPr lang="en-US" altLang="zh-Hans" sz="4000" b="1" dirty="0">
                  <a:solidFill>
                    <a:srgbClr val="EB8600"/>
                  </a:solidFill>
                </a:rPr>
                <a:t>10</a:t>
              </a:r>
              <a:r>
                <a:rPr lang="en-US" sz="4000" b="1" dirty="0">
                  <a:solidFill>
                    <a:srgbClr val="EB8600"/>
                  </a:solidFill>
                </a:rPr>
                <a:t>.5 Tokens</a:t>
              </a:r>
              <a:r>
                <a:rPr lang="en-US" sz="4000" dirty="0">
                  <a:solidFill>
                    <a:schemeClr val="tx2"/>
                  </a:solidFill>
                </a:rPr>
                <a:t>.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E4D6C7-5C0F-4948-977C-F5D12A9EA725}"/>
                </a:ext>
              </a:extLst>
            </p:cNvPr>
            <p:cNvGrpSpPr/>
            <p:nvPr/>
          </p:nvGrpSpPr>
          <p:grpSpPr>
            <a:xfrm>
              <a:off x="1901825" y="9477492"/>
              <a:ext cx="2614927" cy="2154815"/>
              <a:chOff x="1901825" y="8947844"/>
              <a:chExt cx="2614927" cy="215481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44C258-1209-4F4D-BB5A-D285DC469862}"/>
                  </a:ext>
                </a:extLst>
              </p:cNvPr>
              <p:cNvSpPr txBox="1"/>
              <p:nvPr/>
            </p:nvSpPr>
            <p:spPr>
              <a:xfrm>
                <a:off x="1901825" y="10090844"/>
                <a:ext cx="2614927" cy="1011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US" sz="5000" dirty="0">
                    <a:solidFill>
                      <a:schemeClr val="tx2"/>
                    </a:solidFill>
                    <a:latin typeface="Antonio"/>
                  </a:rPr>
                  <a:t>NASDAQ</a:t>
                </a:r>
                <a:endParaRPr lang="ru-RU" sz="5000" dirty="0">
                  <a:solidFill>
                    <a:schemeClr val="tx2"/>
                  </a:solidFill>
                  <a:latin typeface="Antonio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B22257F-86E5-42F8-9B5F-62A22E6D7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4041" y="8947844"/>
                <a:ext cx="1245261" cy="1245261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A13704-2618-4650-A74B-E3E26C36FDFC}"/>
                </a:ext>
              </a:extLst>
            </p:cNvPr>
            <p:cNvGrpSpPr/>
            <p:nvPr/>
          </p:nvGrpSpPr>
          <p:grpSpPr>
            <a:xfrm>
              <a:off x="11985631" y="9899849"/>
              <a:ext cx="3421355" cy="1310100"/>
              <a:chOff x="11661640" y="9100244"/>
              <a:chExt cx="3421355" cy="131010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480D37-123B-4D11-8837-3573C74F340B}"/>
                  </a:ext>
                </a:extLst>
              </p:cNvPr>
              <p:cNvSpPr txBox="1"/>
              <p:nvPr/>
            </p:nvSpPr>
            <p:spPr>
              <a:xfrm>
                <a:off x="11661640" y="9100244"/>
                <a:ext cx="34213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NASDAQ </a:t>
                </a:r>
              </a:p>
              <a:p>
                <a:r>
                  <a:rPr lang="en-US" dirty="0">
                    <a:solidFill>
                      <a:schemeClr val="tx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went up by 5%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776D814-AAFC-42AF-9259-5082E624C182}"/>
                  </a:ext>
                </a:extLst>
              </p:cNvPr>
              <p:cNvCxnSpPr/>
              <p:nvPr/>
            </p:nvCxnSpPr>
            <p:spPr>
              <a:xfrm>
                <a:off x="11731625" y="10410344"/>
                <a:ext cx="3151820" cy="0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41E826-F66C-454A-A5D2-6D74B595EC2D}"/>
              </a:ext>
            </a:extLst>
          </p:cNvPr>
          <p:cNvCxnSpPr>
            <a:cxnSpLocks/>
          </p:cNvCxnSpPr>
          <p:nvPr/>
        </p:nvCxnSpPr>
        <p:spPr>
          <a:xfrm>
            <a:off x="1626740" y="2880256"/>
            <a:ext cx="843989" cy="0"/>
          </a:xfrm>
          <a:prstGeom prst="line">
            <a:avLst/>
          </a:prstGeom>
          <a:ln w="66675">
            <a:solidFill>
              <a:srgbClr val="E3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5341C-632E-40C1-A3DD-7E0937805F04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087446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F217CFF-E556-4767-B5C3-FDF8662E69A0}"/>
              </a:ext>
            </a:extLst>
          </p:cNvPr>
          <p:cNvSpPr/>
          <p:nvPr/>
        </p:nvSpPr>
        <p:spPr>
          <a:xfrm>
            <a:off x="8148637" y="-1"/>
            <a:ext cx="7772400" cy="13716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027F18-ACBE-40B2-AA01-8F85D7AFAD4F}"/>
              </a:ext>
            </a:extLst>
          </p:cNvPr>
          <p:cNvSpPr/>
          <p:nvPr/>
        </p:nvSpPr>
        <p:spPr>
          <a:xfrm>
            <a:off x="301625" y="12643783"/>
            <a:ext cx="5139055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393E4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6F4D16-2003-4582-B0CC-00D0AF63E097}"/>
              </a:ext>
            </a:extLst>
          </p:cNvPr>
          <p:cNvGrpSpPr/>
          <p:nvPr/>
        </p:nvGrpSpPr>
        <p:grpSpPr>
          <a:xfrm>
            <a:off x="7652779" y="5178118"/>
            <a:ext cx="8931532" cy="3359762"/>
            <a:chOff x="7638395" y="7898753"/>
            <a:chExt cx="8931532" cy="335976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B825F7-167C-4AA9-93EA-7C3E5D9E4858}"/>
                </a:ext>
              </a:extLst>
            </p:cNvPr>
            <p:cNvCxnSpPr>
              <a:cxnSpLocks/>
            </p:cNvCxnSpPr>
            <p:nvPr/>
          </p:nvCxnSpPr>
          <p:spPr>
            <a:xfrm>
              <a:off x="8988027" y="9854423"/>
              <a:ext cx="60229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1F223F-9B43-4ACB-89CB-C4CAE320DE03}"/>
                </a:ext>
              </a:extLst>
            </p:cNvPr>
            <p:cNvSpPr txBox="1"/>
            <p:nvPr/>
          </p:nvSpPr>
          <p:spPr>
            <a:xfrm>
              <a:off x="7638395" y="10076204"/>
              <a:ext cx="8931532" cy="11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CA" sz="4000" b="1" dirty="0">
                  <a:solidFill>
                    <a:schemeClr val="bg1"/>
                  </a:solidFill>
                </a:rPr>
                <a:t>Market Segmentation</a:t>
              </a:r>
            </a:p>
            <a:p>
              <a:pPr algn="ctr">
                <a:lnSpc>
                  <a:spcPct val="150000"/>
                </a:lnSpc>
              </a:pPr>
              <a:endParaRPr lang="ru-RU" sz="1400" spc="300" dirty="0">
                <a:solidFill>
                  <a:schemeClr val="bg1"/>
                </a:solidFill>
                <a:latin typeface="Montserrat SemiBold" panose="00000700000000000000" pitchFamily="50" charset="-5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052093B-3D76-473F-BF33-30B62FC72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527" y="7898753"/>
              <a:ext cx="5545597" cy="187947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0B177C-2630-4224-A205-6F0AE57799AC}"/>
              </a:ext>
            </a:extLst>
          </p:cNvPr>
          <p:cNvSpPr txBox="1"/>
          <p:nvPr/>
        </p:nvSpPr>
        <p:spPr>
          <a:xfrm>
            <a:off x="1134009" y="9025428"/>
            <a:ext cx="6518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C3D46"/>
                </a:solidFill>
                <a:sym typeface="Quattrocento Sans"/>
              </a:rPr>
              <a:t>Affinity for high risk</a:t>
            </a:r>
            <a:endParaRPr lang="en-US" sz="3200" dirty="0">
              <a:solidFill>
                <a:srgbClr val="3C3D46"/>
              </a:solidFill>
            </a:endParaRPr>
          </a:p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C3D46"/>
                </a:solidFill>
                <a:sym typeface="Quattrocento Sans"/>
              </a:rPr>
              <a:t>Propensity to be early adopters </a:t>
            </a:r>
            <a:endParaRPr lang="en-US" sz="3200" dirty="0">
              <a:solidFill>
                <a:srgbClr val="3C3D46"/>
              </a:solidFill>
            </a:endParaRPr>
          </a:p>
          <a:p>
            <a:pPr marL="57150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C3D46"/>
                </a:solidFill>
                <a:sym typeface="Quattrocento Sans"/>
              </a:rPr>
              <a:t>Interest in technolog</a:t>
            </a:r>
            <a:r>
              <a:rPr lang="en-US" altLang="zh-CN" sz="3200" dirty="0">
                <a:solidFill>
                  <a:srgbClr val="3C3D46"/>
                </a:solidFill>
                <a:sym typeface="Quattrocento Sans"/>
              </a:rPr>
              <a:t>y</a:t>
            </a:r>
            <a:endParaRPr lang="en-US" sz="3200" dirty="0">
              <a:solidFill>
                <a:srgbClr val="3C3D4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91E083-B16F-44FF-8A1B-2684C3773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7" y="7586369"/>
            <a:ext cx="1294294" cy="117663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72FACE3-62CF-4D92-9AE8-DCD5A4B85BC1}"/>
              </a:ext>
            </a:extLst>
          </p:cNvPr>
          <p:cNvSpPr/>
          <p:nvPr/>
        </p:nvSpPr>
        <p:spPr>
          <a:xfrm>
            <a:off x="3334732" y="7724176"/>
            <a:ext cx="3824893" cy="901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b="1" dirty="0">
                <a:solidFill>
                  <a:srgbClr val="393E45"/>
                </a:solidFill>
              </a:rPr>
              <a:t>Psychographic</a:t>
            </a:r>
            <a:r>
              <a:rPr lang="en-US" sz="4000" dirty="0">
                <a:solidFill>
                  <a:srgbClr val="393E45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BCD00-D514-436A-A516-CD91168BA916}"/>
              </a:ext>
            </a:extLst>
          </p:cNvPr>
          <p:cNvSpPr txBox="1"/>
          <p:nvPr/>
        </p:nvSpPr>
        <p:spPr>
          <a:xfrm>
            <a:off x="1134009" y="3581400"/>
            <a:ext cx="7108780" cy="246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sym typeface="Quattrocento Sans"/>
              </a:rPr>
              <a:t>Age:       18-45</a:t>
            </a:r>
            <a:endParaRPr lang="en-US" sz="3200" dirty="0">
              <a:solidFill>
                <a:srgbClr val="000000"/>
              </a:solidFill>
            </a:endParaRPr>
          </a:p>
          <a:p>
            <a:pPr marL="457200" indent="-4572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sym typeface="Quattrocento Sans"/>
              </a:rPr>
              <a:t>Gender:  80% Male </a:t>
            </a:r>
          </a:p>
          <a:p>
            <a:pPr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00000"/>
                </a:solidFill>
                <a:sym typeface="Quattrocento Sans"/>
              </a:rPr>
              <a:t>                   20% Female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sym typeface="Quattrocento Sans"/>
              </a:rPr>
              <a:t>Income:  Under 200,000 USD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D364A5-A21E-4CF9-A1EE-9434398706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7" y="2057400"/>
            <a:ext cx="1294294" cy="129429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276AA73-5646-450A-9319-9451B8E8B0AF}"/>
              </a:ext>
            </a:extLst>
          </p:cNvPr>
          <p:cNvSpPr/>
          <p:nvPr/>
        </p:nvSpPr>
        <p:spPr>
          <a:xfrm>
            <a:off x="3319531" y="2209800"/>
            <a:ext cx="3440365" cy="901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b="1" dirty="0">
                <a:solidFill>
                  <a:srgbClr val="393E45"/>
                </a:solidFill>
              </a:rPr>
              <a:t>Demographic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B0620-A12E-400C-A698-065A4BE27378}"/>
              </a:ext>
            </a:extLst>
          </p:cNvPr>
          <p:cNvSpPr txBox="1"/>
          <p:nvPr/>
        </p:nvSpPr>
        <p:spPr>
          <a:xfrm>
            <a:off x="17409135" y="3697069"/>
            <a:ext cx="6057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zh-CN" sz="3200" dirty="0">
                <a:solidFill>
                  <a:srgbClr val="3C3D46"/>
                </a:solidFill>
                <a:sym typeface="Quattrocento Sans"/>
              </a:rPr>
              <a:t>No geographical boundaries: users just need an internet connection. </a:t>
            </a:r>
            <a:endParaRPr lang="en-US" sz="3200" dirty="0">
              <a:solidFill>
                <a:srgbClr val="3C3D46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2A0E9A9-B3F5-4F5F-AEBD-3FE978A6C7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342" y="2182577"/>
            <a:ext cx="1196944" cy="119694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8D1A1F8-02F5-477B-B550-B7682491601C}"/>
              </a:ext>
            </a:extLst>
          </p:cNvPr>
          <p:cNvSpPr/>
          <p:nvPr/>
        </p:nvSpPr>
        <p:spPr>
          <a:xfrm>
            <a:off x="19517964" y="2223184"/>
            <a:ext cx="2957861" cy="901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b="1" dirty="0">
                <a:solidFill>
                  <a:srgbClr val="393E45"/>
                </a:solidFill>
              </a:rPr>
              <a:t>Geographic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000BEE-2550-4E78-868B-CA6ACB0A736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729" y="7459050"/>
            <a:ext cx="1084169" cy="10841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3A84B7C-CE76-4328-93D4-6871B900C134}"/>
              </a:ext>
            </a:extLst>
          </p:cNvPr>
          <p:cNvSpPr txBox="1"/>
          <p:nvPr/>
        </p:nvSpPr>
        <p:spPr>
          <a:xfrm>
            <a:off x="17409135" y="9025428"/>
            <a:ext cx="6362089" cy="172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C3D46"/>
                </a:solidFill>
                <a:sym typeface="Quattrocento Sans"/>
              </a:rPr>
              <a:t>Not complacent</a:t>
            </a:r>
            <a:r>
              <a:rPr lang="en-CA" sz="3200" dirty="0">
                <a:solidFill>
                  <a:srgbClr val="3C3D46"/>
                </a:solidFill>
                <a:sym typeface="Quattrocento Sans"/>
              </a:rPr>
              <a:t>:</a:t>
            </a:r>
            <a:r>
              <a:rPr lang="en-US" sz="3200" dirty="0">
                <a:solidFill>
                  <a:srgbClr val="3C3D46"/>
                </a:solidFill>
                <a:sym typeface="Quattrocento Sans"/>
              </a:rPr>
              <a:t> always trying to push new boundaries.</a:t>
            </a:r>
          </a:p>
          <a:p>
            <a:pPr marL="571500" lvl="0" indent="-571500">
              <a:lnSpc>
                <a:spcPct val="150000"/>
              </a:lnSpc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C3D46"/>
                </a:solidFill>
                <a:sym typeface="Quattrocento Sans"/>
              </a:rPr>
              <a:t>Take calculated risks.</a:t>
            </a:r>
            <a:endParaRPr lang="en-US" sz="3200" dirty="0">
              <a:solidFill>
                <a:srgbClr val="3C3D46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890813-19E3-4241-915D-0C6165198B0F}"/>
              </a:ext>
            </a:extLst>
          </p:cNvPr>
          <p:cNvSpPr/>
          <p:nvPr/>
        </p:nvSpPr>
        <p:spPr>
          <a:xfrm>
            <a:off x="19580225" y="7543800"/>
            <a:ext cx="2738250" cy="901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4000" b="1" dirty="0">
                <a:solidFill>
                  <a:srgbClr val="393E45"/>
                </a:solidFill>
              </a:rPr>
              <a:t>Behavioral</a:t>
            </a:r>
            <a:endParaRPr lang="en-US" sz="4000" b="1" dirty="0">
              <a:solidFill>
                <a:srgbClr val="393E4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F28CE-4275-4BD1-81B8-19AFB20411B5}"/>
              </a:ext>
            </a:extLst>
          </p:cNvPr>
          <p:cNvSpPr/>
          <p:nvPr/>
        </p:nvSpPr>
        <p:spPr>
          <a:xfrm>
            <a:off x="606425" y="685800"/>
            <a:ext cx="8560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28023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525368"/>
      </a:accent1>
      <a:accent2>
        <a:srgbClr val="8A92AC"/>
      </a:accent2>
      <a:accent3>
        <a:srgbClr val="1A7C7B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86191</TotalTime>
  <Words>547</Words>
  <Application>Microsoft Macintosh PowerPoint</Application>
  <PresentationFormat>自定义</PresentationFormat>
  <Paragraphs>175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Abadi</vt:lpstr>
      <vt:lpstr>Antonio</vt:lpstr>
      <vt:lpstr>Lato</vt:lpstr>
      <vt:lpstr>Lato Heading</vt:lpstr>
      <vt:lpstr>Lato Light</vt:lpstr>
      <vt:lpstr>LineAwesome</vt:lpstr>
      <vt:lpstr>Montserrat</vt:lpstr>
      <vt:lpstr>Montserrat SemiBold</vt:lpstr>
      <vt:lpstr>Open Sans</vt:lpstr>
      <vt:lpstr>Open Sans Light</vt:lpstr>
      <vt:lpstr>Quattrocento Sans</vt:lpstr>
      <vt:lpstr>Raleway</vt:lpstr>
      <vt:lpstr>Segoe UI</vt:lpstr>
      <vt:lpstr>Arial</vt:lpstr>
      <vt:lpstr>Calibri</vt:lpstr>
      <vt:lpstr>Calibri Light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Аларон</dc:creator>
  <cp:lastModifiedBy>administrator</cp:lastModifiedBy>
  <cp:revision>8702</cp:revision>
  <dcterms:created xsi:type="dcterms:W3CDTF">2014-11-12T21:47:38Z</dcterms:created>
  <dcterms:modified xsi:type="dcterms:W3CDTF">2018-10-11T00:22:32Z</dcterms:modified>
</cp:coreProperties>
</file>